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7"/>
  </p:notesMasterIdLst>
  <p:sldIdLst>
    <p:sldId id="283"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282" r:id="rId22"/>
    <p:sldId id="257" r:id="rId23"/>
    <p:sldId id="258" r:id="rId24"/>
    <p:sldId id="259" r:id="rId25"/>
    <p:sldId id="260" r:id="rId26"/>
    <p:sldId id="261" r:id="rId27"/>
    <p:sldId id="262" r:id="rId28"/>
    <p:sldId id="263" r:id="rId29"/>
    <p:sldId id="264" r:id="rId30"/>
    <p:sldId id="265" r:id="rId31"/>
    <p:sldId id="266" r:id="rId32"/>
    <p:sldId id="267" r:id="rId33"/>
    <p:sldId id="269" r:id="rId34"/>
    <p:sldId id="270" r:id="rId35"/>
    <p:sldId id="271" r:id="rId36"/>
    <p:sldId id="272" r:id="rId37"/>
    <p:sldId id="273" r:id="rId38"/>
    <p:sldId id="274" r:id="rId39"/>
    <p:sldId id="275" r:id="rId40"/>
    <p:sldId id="276" r:id="rId41"/>
    <p:sldId id="277" r:id="rId42"/>
    <p:sldId id="278" r:id="rId43"/>
    <p:sldId id="279" r:id="rId44"/>
    <p:sldId id="280" r:id="rId45"/>
    <p:sldId id="281" r:id="rId46"/>
  </p:sldIdLst>
  <p:sldSz cx="9144000" cy="6858000" type="screen4x3"/>
  <p:notesSz cx="6858000" cy="9144000"/>
  <p:defaultTextStyle>
    <a:defPPr>
      <a:defRPr lang="id-ID"/>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0" d="100"/>
          <a:sy n="50" d="100"/>
        </p:scale>
        <p:origin x="-10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974BEF1-6C39-40D0-93FB-D9B70BFF8184}" type="datetimeFigureOut">
              <a:rPr lang="en-US"/>
              <a:pPr>
                <a:defRPr/>
              </a:pPr>
              <a:t>3/30/2020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1640F3D0-547C-4228-A54F-2D16E1C5642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133DDD3-4A6D-44A1-9526-AE9E5D3D47F6}" type="slidenum">
              <a:rPr lang="en-US"/>
              <a:pPr fontAlgn="base">
                <a:spcBef>
                  <a:spcPct val="0"/>
                </a:spcBef>
                <a:spcAft>
                  <a:spcPct val="0"/>
                </a:spcAft>
              </a:pPr>
              <a:t>43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smtClean="0"/>
              <a:t>Click to edit Master title style</a:t>
            </a:r>
            <a:endParaRPr lang="en-US"/>
          </a:p>
        </p:txBody>
      </p:sp>
      <p:sp>
        <p:nvSpPr>
          <p:cNvPr id="7" name="Date Placeholder 14"/>
          <p:cNvSpPr>
            <a:spLocks noGrp="1"/>
          </p:cNvSpPr>
          <p:nvPr>
            <p:ph type="dt" sz="half" idx="10"/>
          </p:nvPr>
        </p:nvSpPr>
        <p:spPr/>
        <p:txBody>
          <a:bodyPr/>
          <a:lstStyle>
            <a:lvl1pPr>
              <a:defRPr/>
            </a:lvl1pPr>
          </a:lstStyle>
          <a:p>
            <a:pPr>
              <a:defRPr/>
            </a:pPr>
            <a:fld id="{9B36D3A1-A5DF-469B-9DA0-42747C86A257}" type="datetimeFigureOut">
              <a:rPr lang="id-ID"/>
              <a:pPr>
                <a:defRPr/>
              </a:pPr>
              <a:t>30/03/2020</a:t>
            </a:fld>
            <a:endParaRPr lang="id-ID"/>
          </a:p>
        </p:txBody>
      </p:sp>
      <p:sp>
        <p:nvSpPr>
          <p:cNvPr id="8" name="Slide Number Placeholder 15"/>
          <p:cNvSpPr>
            <a:spLocks noGrp="1"/>
          </p:cNvSpPr>
          <p:nvPr>
            <p:ph type="sldNum" sz="quarter" idx="11"/>
          </p:nvPr>
        </p:nvSpPr>
        <p:spPr/>
        <p:txBody>
          <a:bodyPr/>
          <a:lstStyle>
            <a:lvl1pPr>
              <a:defRPr/>
            </a:lvl1pPr>
          </a:lstStyle>
          <a:p>
            <a:pPr>
              <a:defRPr/>
            </a:pPr>
            <a:fld id="{4835DD7A-A422-4636-B8E7-5CD6EFE42E26}" type="slidenum">
              <a:rPr lang="id-ID"/>
              <a:pPr>
                <a:defRPr/>
              </a:pPr>
              <a:t>‹#›</a:t>
            </a:fld>
            <a:endParaRPr lang="id-ID"/>
          </a:p>
        </p:txBody>
      </p:sp>
      <p:sp>
        <p:nvSpPr>
          <p:cNvPr id="10" name="Footer Placeholder 16"/>
          <p:cNvSpPr>
            <a:spLocks noGrp="1"/>
          </p:cNvSpPr>
          <p:nvPr>
            <p:ph type="ftr" sz="quarter" idx="12"/>
          </p:nvPr>
        </p:nvSpPr>
        <p:spPr/>
        <p:txBody>
          <a:bodyPr/>
          <a:lstStyle>
            <a:lvl1pPr>
              <a:defRPr/>
            </a:lvl1pPr>
          </a:lstStyle>
          <a:p>
            <a:pPr>
              <a:defRPr/>
            </a:pPr>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D3BFBB86-8717-4F9F-AC31-79501B010400}" type="datetimeFigureOut">
              <a:rPr lang="id-ID"/>
              <a:pPr>
                <a:defRPr/>
              </a:pPr>
              <a:t>30/03/2020</a:t>
            </a:fld>
            <a:endParaRPr lang="id-ID"/>
          </a:p>
        </p:txBody>
      </p:sp>
      <p:sp>
        <p:nvSpPr>
          <p:cNvPr id="5" name="Footer Placeholder 9"/>
          <p:cNvSpPr>
            <a:spLocks noGrp="1"/>
          </p:cNvSpPr>
          <p:nvPr>
            <p:ph type="ftr" sz="quarter" idx="11"/>
          </p:nvPr>
        </p:nvSpPr>
        <p:spPr/>
        <p:txBody>
          <a:bodyPr/>
          <a:lstStyle>
            <a:lvl1pPr>
              <a:defRPr/>
            </a:lvl1pPr>
          </a:lstStyle>
          <a:p>
            <a:pPr>
              <a:defRPr/>
            </a:pPr>
            <a:endParaRPr lang="id-ID"/>
          </a:p>
        </p:txBody>
      </p:sp>
      <p:sp>
        <p:nvSpPr>
          <p:cNvPr id="6" name="Slide Number Placeholder 21"/>
          <p:cNvSpPr>
            <a:spLocks noGrp="1"/>
          </p:cNvSpPr>
          <p:nvPr>
            <p:ph type="sldNum" sz="quarter" idx="12"/>
          </p:nvPr>
        </p:nvSpPr>
        <p:spPr/>
        <p:txBody>
          <a:bodyPr/>
          <a:lstStyle>
            <a:lvl1pPr>
              <a:defRPr/>
            </a:lvl1pPr>
          </a:lstStyle>
          <a:p>
            <a:pPr>
              <a:defRPr/>
            </a:pPr>
            <a:fld id="{0C5F32E1-5489-4896-9DF5-80DD382A2D42}" type="slidenum">
              <a:rPr lang="id-ID"/>
              <a:pPr>
                <a:defRPr/>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1852BD4E-5DF5-4104-B829-58A1C49ABC3A}" type="datetimeFigureOut">
              <a:rPr lang="id-ID"/>
              <a:pPr>
                <a:defRPr/>
              </a:pPr>
              <a:t>30/03/2020</a:t>
            </a:fld>
            <a:endParaRPr lang="id-ID"/>
          </a:p>
        </p:txBody>
      </p:sp>
      <p:sp>
        <p:nvSpPr>
          <p:cNvPr id="5" name="Footer Placeholder 9"/>
          <p:cNvSpPr>
            <a:spLocks noGrp="1"/>
          </p:cNvSpPr>
          <p:nvPr>
            <p:ph type="ftr" sz="quarter" idx="11"/>
          </p:nvPr>
        </p:nvSpPr>
        <p:spPr/>
        <p:txBody>
          <a:bodyPr/>
          <a:lstStyle>
            <a:lvl1pPr>
              <a:defRPr/>
            </a:lvl1pPr>
          </a:lstStyle>
          <a:p>
            <a:pPr>
              <a:defRPr/>
            </a:pPr>
            <a:endParaRPr lang="id-ID"/>
          </a:p>
        </p:txBody>
      </p:sp>
      <p:sp>
        <p:nvSpPr>
          <p:cNvPr id="6" name="Slide Number Placeholder 21"/>
          <p:cNvSpPr>
            <a:spLocks noGrp="1"/>
          </p:cNvSpPr>
          <p:nvPr>
            <p:ph type="sldNum" sz="quarter" idx="12"/>
          </p:nvPr>
        </p:nvSpPr>
        <p:spPr/>
        <p:txBody>
          <a:bodyPr/>
          <a:lstStyle>
            <a:lvl1pPr>
              <a:defRPr/>
            </a:lvl1pPr>
          </a:lstStyle>
          <a:p>
            <a:pPr>
              <a:defRPr/>
            </a:pPr>
            <a:fld id="{1C9CE8CC-B117-4D05-B530-983A114FC4C7}" type="slidenum">
              <a:rPr lang="id-ID"/>
              <a:pPr>
                <a:defRPr/>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p>
            <a:r>
              <a:rPr lang="en-US" smtClean="0"/>
              <a:t>Click to edit Master title style</a:t>
            </a:r>
            <a:endParaRPr lang="en-US"/>
          </a:p>
        </p:txBody>
      </p:sp>
      <p:sp>
        <p:nvSpPr>
          <p:cNvPr id="4" name="Date Placeholder 23"/>
          <p:cNvSpPr>
            <a:spLocks noGrp="1"/>
          </p:cNvSpPr>
          <p:nvPr>
            <p:ph type="dt" sz="half" idx="10"/>
          </p:nvPr>
        </p:nvSpPr>
        <p:spPr/>
        <p:txBody>
          <a:bodyPr/>
          <a:lstStyle>
            <a:lvl1pPr>
              <a:defRPr/>
            </a:lvl1pPr>
          </a:lstStyle>
          <a:p>
            <a:pPr>
              <a:defRPr/>
            </a:pPr>
            <a:fld id="{FE917C10-C267-4F87-8603-1C562A932E86}" type="datetimeFigureOut">
              <a:rPr lang="id-ID"/>
              <a:pPr>
                <a:defRPr/>
              </a:pPr>
              <a:t>30/03/2020</a:t>
            </a:fld>
            <a:endParaRPr lang="id-ID"/>
          </a:p>
        </p:txBody>
      </p:sp>
      <p:sp>
        <p:nvSpPr>
          <p:cNvPr id="5" name="Footer Placeholder 9"/>
          <p:cNvSpPr>
            <a:spLocks noGrp="1"/>
          </p:cNvSpPr>
          <p:nvPr>
            <p:ph type="ftr" sz="quarter" idx="11"/>
          </p:nvPr>
        </p:nvSpPr>
        <p:spPr/>
        <p:txBody>
          <a:bodyPr/>
          <a:lstStyle>
            <a:lvl1pPr>
              <a:defRPr/>
            </a:lvl1pPr>
          </a:lstStyle>
          <a:p>
            <a:pPr>
              <a:defRPr/>
            </a:pPr>
            <a:endParaRPr lang="id-ID"/>
          </a:p>
        </p:txBody>
      </p:sp>
      <p:sp>
        <p:nvSpPr>
          <p:cNvPr id="6" name="Slide Number Placeholder 21"/>
          <p:cNvSpPr>
            <a:spLocks noGrp="1"/>
          </p:cNvSpPr>
          <p:nvPr>
            <p:ph type="sldNum" sz="quarter" idx="12"/>
          </p:nvPr>
        </p:nvSpPr>
        <p:spPr/>
        <p:txBody>
          <a:bodyPr/>
          <a:lstStyle>
            <a:lvl1pPr>
              <a:defRPr/>
            </a:lvl1pPr>
          </a:lstStyle>
          <a:p>
            <a:pPr>
              <a:defRPr/>
            </a:pPr>
            <a:fld id="{FB2A4C3E-7760-4CF7-B2E3-037CBF3D429D}" type="slidenum">
              <a:rPr lang="id-ID"/>
              <a:pPr>
                <a:defRPr/>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68F29E6-9BAB-41DB-9747-AB023F8D7DF4}" type="datetimeFigureOut">
              <a:rPr lang="id-ID"/>
              <a:pPr>
                <a:defRPr/>
              </a:pPr>
              <a:t>30/03/2020</a:t>
            </a:fld>
            <a:endParaRPr lang="id-ID"/>
          </a:p>
        </p:txBody>
      </p:sp>
      <p:sp>
        <p:nvSpPr>
          <p:cNvPr id="6" name="Footer Placeholder 4"/>
          <p:cNvSpPr>
            <a:spLocks noGrp="1"/>
          </p:cNvSpPr>
          <p:nvPr>
            <p:ph type="ftr" sz="quarter" idx="11"/>
          </p:nvPr>
        </p:nvSpPr>
        <p:spPr/>
        <p:txBody>
          <a:bodyPr/>
          <a:lstStyle>
            <a:lvl1pPr>
              <a:defRPr/>
            </a:lvl1pPr>
          </a:lstStyle>
          <a:p>
            <a:pPr>
              <a:defRPr/>
            </a:pPr>
            <a:endParaRPr lang="id-ID"/>
          </a:p>
        </p:txBody>
      </p:sp>
      <p:sp>
        <p:nvSpPr>
          <p:cNvPr id="7" name="Slide Number Placeholder 5"/>
          <p:cNvSpPr>
            <a:spLocks noGrp="1"/>
          </p:cNvSpPr>
          <p:nvPr>
            <p:ph type="sldNum" sz="quarter" idx="12"/>
          </p:nvPr>
        </p:nvSpPr>
        <p:spPr/>
        <p:txBody>
          <a:bodyPr/>
          <a:lstStyle>
            <a:lvl1pPr>
              <a:defRPr/>
            </a:lvl1pPr>
          </a:lstStyle>
          <a:p>
            <a:pPr>
              <a:defRPr/>
            </a:pPr>
            <a:fld id="{AC1E5D0A-D081-4542-B662-B032C2A221C8}" type="slidenum">
              <a:rPr lang="id-ID"/>
              <a:pPr>
                <a:defRPr/>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3E64A413-FEFA-4850-8DE6-FE748030ECF3}" type="datetimeFigureOut">
              <a:rPr lang="id-ID"/>
              <a:pPr>
                <a:defRPr/>
              </a:pPr>
              <a:t>30/03/2020</a:t>
            </a:fld>
            <a:endParaRPr lang="id-ID"/>
          </a:p>
        </p:txBody>
      </p:sp>
      <p:sp>
        <p:nvSpPr>
          <p:cNvPr id="6" name="Footer Placeholder 9"/>
          <p:cNvSpPr>
            <a:spLocks noGrp="1"/>
          </p:cNvSpPr>
          <p:nvPr>
            <p:ph type="ftr" sz="quarter" idx="11"/>
          </p:nvPr>
        </p:nvSpPr>
        <p:spPr/>
        <p:txBody>
          <a:bodyPr/>
          <a:lstStyle>
            <a:lvl1pPr>
              <a:defRPr/>
            </a:lvl1pPr>
          </a:lstStyle>
          <a:p>
            <a:pPr>
              <a:defRPr/>
            </a:pPr>
            <a:endParaRPr lang="id-ID"/>
          </a:p>
        </p:txBody>
      </p:sp>
      <p:sp>
        <p:nvSpPr>
          <p:cNvPr id="7" name="Slide Number Placeholder 21"/>
          <p:cNvSpPr>
            <a:spLocks noGrp="1"/>
          </p:cNvSpPr>
          <p:nvPr>
            <p:ph type="sldNum" sz="quarter" idx="12"/>
          </p:nvPr>
        </p:nvSpPr>
        <p:spPr/>
        <p:txBody>
          <a:bodyPr/>
          <a:lstStyle>
            <a:lvl1pPr>
              <a:defRPr/>
            </a:lvl1pPr>
          </a:lstStyle>
          <a:p>
            <a:pPr>
              <a:defRPr/>
            </a:pPr>
            <a:fld id="{46AD4555-639D-423E-A5E8-FF9CF23F635C}" type="slidenum">
              <a:rPr lang="id-ID"/>
              <a:pPr>
                <a:defRPr/>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a:lvl1pPr>
          </a:lstStyle>
          <a:p>
            <a:pPr>
              <a:defRPr/>
            </a:pPr>
            <a:fld id="{FE437F69-091D-43FC-B1E5-9CABD671DDCF}" type="slidenum">
              <a:rPr lang="id-ID"/>
              <a:pPr>
                <a:defRPr/>
              </a:pPr>
              <a:t>‹#›</a:t>
            </a:fld>
            <a:endParaRPr lang="id-ID"/>
          </a:p>
        </p:txBody>
      </p:sp>
      <p:sp>
        <p:nvSpPr>
          <p:cNvPr id="10" name="Footer Placeholder 7"/>
          <p:cNvSpPr>
            <a:spLocks noGrp="1"/>
          </p:cNvSpPr>
          <p:nvPr>
            <p:ph type="ftr" sz="quarter" idx="11"/>
          </p:nvPr>
        </p:nvSpPr>
        <p:spPr/>
        <p:txBody>
          <a:bodyPr/>
          <a:lstStyle>
            <a:lvl1pPr>
              <a:defRPr/>
            </a:lvl1pPr>
          </a:lstStyle>
          <a:p>
            <a:pPr>
              <a:defRPr/>
            </a:pPr>
            <a:endParaRPr lang="id-ID"/>
          </a:p>
        </p:txBody>
      </p:sp>
      <p:sp>
        <p:nvSpPr>
          <p:cNvPr id="11" name="Date Placeholder 6"/>
          <p:cNvSpPr>
            <a:spLocks noGrp="1"/>
          </p:cNvSpPr>
          <p:nvPr>
            <p:ph type="dt" sz="half" idx="12"/>
          </p:nvPr>
        </p:nvSpPr>
        <p:spPr/>
        <p:txBody>
          <a:bodyPr/>
          <a:lstStyle>
            <a:lvl1pPr>
              <a:defRPr/>
            </a:lvl1pPr>
          </a:lstStyle>
          <a:p>
            <a:pPr>
              <a:defRPr/>
            </a:pPr>
            <a:fld id="{7F24C293-D940-49D3-AAB9-1EDE64E81A2C}" type="datetimeFigureOut">
              <a:rPr lang="id-ID"/>
              <a:pPr>
                <a:defRPr/>
              </a:pPr>
              <a:t>30/03/2020</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9D063784-4880-4C33-9F21-D4C79B626A87}" type="datetimeFigureOut">
              <a:rPr lang="id-ID"/>
              <a:pPr>
                <a:defRPr/>
              </a:pPr>
              <a:t>30/03/2020</a:t>
            </a:fld>
            <a:endParaRPr lang="id-ID"/>
          </a:p>
        </p:txBody>
      </p:sp>
      <p:sp>
        <p:nvSpPr>
          <p:cNvPr id="4" name="Footer Placeholder 9"/>
          <p:cNvSpPr>
            <a:spLocks noGrp="1"/>
          </p:cNvSpPr>
          <p:nvPr>
            <p:ph type="ftr" sz="quarter" idx="11"/>
          </p:nvPr>
        </p:nvSpPr>
        <p:spPr/>
        <p:txBody>
          <a:bodyPr/>
          <a:lstStyle>
            <a:lvl1pPr>
              <a:defRPr/>
            </a:lvl1pPr>
          </a:lstStyle>
          <a:p>
            <a:pPr>
              <a:defRPr/>
            </a:pPr>
            <a:endParaRPr lang="id-ID"/>
          </a:p>
        </p:txBody>
      </p:sp>
      <p:sp>
        <p:nvSpPr>
          <p:cNvPr id="5" name="Slide Number Placeholder 21"/>
          <p:cNvSpPr>
            <a:spLocks noGrp="1"/>
          </p:cNvSpPr>
          <p:nvPr>
            <p:ph type="sldNum" sz="quarter" idx="12"/>
          </p:nvPr>
        </p:nvSpPr>
        <p:spPr/>
        <p:txBody>
          <a:bodyPr/>
          <a:lstStyle>
            <a:lvl1pPr>
              <a:defRPr/>
            </a:lvl1pPr>
          </a:lstStyle>
          <a:p>
            <a:pPr>
              <a:defRPr/>
            </a:pPr>
            <a:fld id="{A6E5729B-5DF5-4F52-88D0-F5A91670F972}" type="slidenum">
              <a:rPr lang="id-ID"/>
              <a:pPr>
                <a:defRPr/>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fld id="{87CB601C-D710-4882-AB5B-78F6F68CD4CC}" type="datetimeFigureOut">
              <a:rPr lang="id-ID"/>
              <a:pPr>
                <a:defRPr/>
              </a:pPr>
              <a:t>30/03/2020</a:t>
            </a:fld>
            <a:endParaRPr lang="id-ID"/>
          </a:p>
        </p:txBody>
      </p:sp>
      <p:sp>
        <p:nvSpPr>
          <p:cNvPr id="3" name="Footer Placeholder 9"/>
          <p:cNvSpPr>
            <a:spLocks noGrp="1"/>
          </p:cNvSpPr>
          <p:nvPr>
            <p:ph type="ftr" sz="quarter" idx="11"/>
          </p:nvPr>
        </p:nvSpPr>
        <p:spPr/>
        <p:txBody>
          <a:bodyPr/>
          <a:lstStyle>
            <a:lvl1pPr>
              <a:defRPr/>
            </a:lvl1pPr>
          </a:lstStyle>
          <a:p>
            <a:pPr>
              <a:defRPr/>
            </a:pPr>
            <a:endParaRPr lang="id-ID"/>
          </a:p>
        </p:txBody>
      </p:sp>
      <p:sp>
        <p:nvSpPr>
          <p:cNvPr id="4" name="Slide Number Placeholder 21"/>
          <p:cNvSpPr>
            <a:spLocks noGrp="1"/>
          </p:cNvSpPr>
          <p:nvPr>
            <p:ph type="sldNum" sz="quarter" idx="12"/>
          </p:nvPr>
        </p:nvSpPr>
        <p:spPr/>
        <p:txBody>
          <a:bodyPr/>
          <a:lstStyle>
            <a:lvl1pPr>
              <a:defRPr/>
            </a:lvl1pPr>
          </a:lstStyle>
          <a:p>
            <a:pPr>
              <a:defRPr/>
            </a:pPr>
            <a:fld id="{99770668-EA1E-43AD-B2FF-2006CF71C356}" type="slidenum">
              <a:rPr lang="id-ID"/>
              <a:pPr>
                <a:defRPr/>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7"/>
          <p:cNvSpPr>
            <a:spLocks noGrp="1"/>
          </p:cNvSpPr>
          <p:nvPr>
            <p:ph type="dt" sz="half" idx="10"/>
          </p:nvPr>
        </p:nvSpPr>
        <p:spPr/>
        <p:txBody>
          <a:bodyPr/>
          <a:lstStyle>
            <a:lvl1pPr>
              <a:defRPr/>
            </a:lvl1pPr>
          </a:lstStyle>
          <a:p>
            <a:pPr>
              <a:defRPr/>
            </a:pPr>
            <a:fld id="{95EEA4A0-0584-45BD-B173-4FF43E1EBCB3}" type="datetimeFigureOut">
              <a:rPr lang="id-ID"/>
              <a:pPr>
                <a:defRPr/>
              </a:pPr>
              <a:t>30/03/2020</a:t>
            </a:fld>
            <a:endParaRPr lang="id-ID"/>
          </a:p>
        </p:txBody>
      </p:sp>
      <p:sp>
        <p:nvSpPr>
          <p:cNvPr id="6" name="Slide Number Placeholder 8"/>
          <p:cNvSpPr>
            <a:spLocks noGrp="1"/>
          </p:cNvSpPr>
          <p:nvPr>
            <p:ph type="sldNum" sz="quarter" idx="11"/>
          </p:nvPr>
        </p:nvSpPr>
        <p:spPr/>
        <p:txBody>
          <a:bodyPr/>
          <a:lstStyle>
            <a:lvl1pPr>
              <a:defRPr/>
            </a:lvl1pPr>
          </a:lstStyle>
          <a:p>
            <a:pPr>
              <a:defRPr/>
            </a:pPr>
            <a:fld id="{AB1C4295-1679-4013-8ADA-D9E5298E21E4}" type="slidenum">
              <a:rPr lang="id-ID"/>
              <a:pPr>
                <a:defRPr/>
              </a:pPr>
              <a:t>‹#›</a:t>
            </a:fld>
            <a:endParaRPr lang="id-ID"/>
          </a:p>
        </p:txBody>
      </p:sp>
      <p:sp>
        <p:nvSpPr>
          <p:cNvPr id="7" name="Footer Placeholder 9"/>
          <p:cNvSpPr>
            <a:spLocks noGrp="1"/>
          </p:cNvSpPr>
          <p:nvPr>
            <p:ph type="ftr" sz="quarter" idx="12"/>
          </p:nvPr>
        </p:nvSpPr>
        <p:spPr/>
        <p:txBody>
          <a:bodyPr/>
          <a:lstStyle>
            <a:lvl1pPr>
              <a:defRPr/>
            </a:lvl1pPr>
          </a:lstStyle>
          <a:p>
            <a:pPr>
              <a:defRPr/>
            </a:pPr>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7"/>
          <p:cNvSpPr>
            <a:spLocks noGrp="1"/>
          </p:cNvSpPr>
          <p:nvPr>
            <p:ph type="dt" sz="half" idx="10"/>
          </p:nvPr>
        </p:nvSpPr>
        <p:spPr/>
        <p:txBody>
          <a:bodyPr/>
          <a:lstStyle>
            <a:lvl1pPr>
              <a:defRPr/>
            </a:lvl1pPr>
          </a:lstStyle>
          <a:p>
            <a:pPr>
              <a:defRPr/>
            </a:pPr>
            <a:fld id="{5F3A801A-EB3A-4D7F-8A59-166559811E9E}" type="datetimeFigureOut">
              <a:rPr lang="id-ID"/>
              <a:pPr>
                <a:defRPr/>
              </a:pPr>
              <a:t>30/03/2020</a:t>
            </a:fld>
            <a:endParaRPr lang="id-ID"/>
          </a:p>
        </p:txBody>
      </p:sp>
      <p:sp>
        <p:nvSpPr>
          <p:cNvPr id="6" name="Slide Number Placeholder 8"/>
          <p:cNvSpPr>
            <a:spLocks noGrp="1"/>
          </p:cNvSpPr>
          <p:nvPr>
            <p:ph type="sldNum" sz="quarter" idx="11"/>
          </p:nvPr>
        </p:nvSpPr>
        <p:spPr/>
        <p:txBody>
          <a:bodyPr/>
          <a:lstStyle>
            <a:lvl1pPr>
              <a:defRPr/>
            </a:lvl1pPr>
          </a:lstStyle>
          <a:p>
            <a:pPr>
              <a:defRPr/>
            </a:pPr>
            <a:fld id="{B584BAC6-18C9-43D6-9E49-0891DB3A6373}" type="slidenum">
              <a:rPr lang="id-ID"/>
              <a:pPr>
                <a:defRPr/>
              </a:pPr>
              <a:t>‹#›</a:t>
            </a:fld>
            <a:endParaRPr lang="id-ID"/>
          </a:p>
        </p:txBody>
      </p:sp>
      <p:sp>
        <p:nvSpPr>
          <p:cNvPr id="7" name="Footer Placeholder 9"/>
          <p:cNvSpPr>
            <a:spLocks noGrp="1"/>
          </p:cNvSpPr>
          <p:nvPr>
            <p:ph type="ftr" sz="quarter" idx="12"/>
          </p:nvPr>
        </p:nvSpPr>
        <p:spPr/>
        <p:txBody>
          <a:bodyPr/>
          <a:lstStyle>
            <a:lvl1pPr>
              <a:defRPr/>
            </a:lvl1pPr>
          </a:lstStyle>
          <a:p>
            <a:pPr>
              <a:defRPr/>
            </a:pPr>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ext Placeholder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smtClean="0">
                <a:solidFill>
                  <a:schemeClr val="tx2"/>
                </a:solidFill>
                <a:latin typeface="+mn-lt"/>
                <a:cs typeface="+mn-cs"/>
              </a:defRPr>
            </a:lvl1pPr>
          </a:lstStyle>
          <a:p>
            <a:pPr>
              <a:defRPr/>
            </a:pPr>
            <a:fld id="{41F0EF89-7EB8-402D-B2B2-4B4C8FD8F3AF}" type="datetimeFigureOut">
              <a:rPr lang="id-ID"/>
              <a:pPr>
                <a:defRPr/>
              </a:pPr>
              <a:t>30/03/2020</a:t>
            </a:fld>
            <a:endParaRPr lang="id-ID"/>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endParaRPr lang="id-ID"/>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smtClean="0">
                <a:solidFill>
                  <a:schemeClr val="tx2"/>
                </a:solidFill>
                <a:latin typeface="+mn-lt"/>
                <a:cs typeface="+mn-cs"/>
              </a:defRPr>
            </a:lvl1pPr>
          </a:lstStyle>
          <a:p>
            <a:pPr>
              <a:defRPr/>
            </a:pPr>
            <a:fld id="{0EC3C4BE-D983-4B0B-8786-59B1A0BFBD09}" type="slidenum">
              <a:rPr lang="id-ID"/>
              <a:pPr>
                <a:defRPr/>
              </a:pPr>
              <a:t>‹#›</a:t>
            </a:fld>
            <a:endParaRPr lang="id-ID"/>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cSld>
  <p:clrMap bg1="dk1" tx1="lt1" bg2="dk2" tx2="lt2" accent1="accent1" accent2="accent2" accent3="accent3" accent4="accent4" accent5="accent5" accent6="accent6" hlink="hlink" folHlink="folHlink"/>
  <p:sldLayoutIdLst>
    <p:sldLayoutId id="2147483719" r:id="rId1"/>
    <p:sldLayoutId id="2147483713" r:id="rId2"/>
    <p:sldLayoutId id="2147483720" r:id="rId3"/>
    <p:sldLayoutId id="2147483714" r:id="rId4"/>
    <p:sldLayoutId id="2147483721" r:id="rId5"/>
    <p:sldLayoutId id="2147483715" r:id="rId6"/>
    <p:sldLayoutId id="2147483716" r:id="rId7"/>
    <p:sldLayoutId id="2147483722" r:id="rId8"/>
    <p:sldLayoutId id="2147483723" r:id="rId9"/>
    <p:sldLayoutId id="2147483717" r:id="rId10"/>
    <p:sldLayoutId id="2147483718" r:id="rId11"/>
  </p:sldLayoutIdLst>
  <p:txStyles>
    <p:titleStyle>
      <a:lvl1pPr algn="l" rtl="0" fontAlgn="base">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fontAlgn="base">
        <a:spcBef>
          <a:spcPct val="0"/>
        </a:spcBef>
        <a:spcAft>
          <a:spcPct val="0"/>
        </a:spcAft>
        <a:defRPr sz="4200">
          <a:solidFill>
            <a:srgbClr val="F9F9F9"/>
          </a:solidFill>
          <a:latin typeface="Constantia" pitchFamily="18" charset="0"/>
        </a:defRPr>
      </a:lvl2pPr>
      <a:lvl3pPr algn="l" rtl="0" fontAlgn="base">
        <a:spcBef>
          <a:spcPct val="0"/>
        </a:spcBef>
        <a:spcAft>
          <a:spcPct val="0"/>
        </a:spcAft>
        <a:defRPr sz="4200">
          <a:solidFill>
            <a:srgbClr val="F9F9F9"/>
          </a:solidFill>
          <a:latin typeface="Constantia" pitchFamily="18" charset="0"/>
        </a:defRPr>
      </a:lvl3pPr>
      <a:lvl4pPr algn="l" rtl="0" fontAlgn="base">
        <a:spcBef>
          <a:spcPct val="0"/>
        </a:spcBef>
        <a:spcAft>
          <a:spcPct val="0"/>
        </a:spcAft>
        <a:defRPr sz="4200">
          <a:solidFill>
            <a:srgbClr val="F9F9F9"/>
          </a:solidFill>
          <a:latin typeface="Constantia" pitchFamily="18" charset="0"/>
        </a:defRPr>
      </a:lvl4pPr>
      <a:lvl5pPr algn="l" rtl="0" fontAlgn="base">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fontAlgn="base">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fontAlgn="base">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fontAlgn="base">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fontAlgn="base">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fontAlgn="base">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6477000" cy="1828800"/>
          </a:xfrm>
        </p:spPr>
        <p:txBody>
          <a:bodyPr>
            <a:normAutofit fontScale="90000"/>
          </a:bodyPr>
          <a:lstStyle/>
          <a:p>
            <a:pPr algn="ctr" eaLnBrk="1" fontAlgn="auto" hangingPunct="1">
              <a:spcAft>
                <a:spcPts val="0"/>
              </a:spcAft>
              <a:defRPr/>
            </a:pPr>
            <a:r>
              <a:rPr lang="en-US" dirty="0" smtClean="0"/>
              <a:t>DAT</a:t>
            </a:r>
            <a:br>
              <a:rPr lang="en-US" dirty="0" smtClean="0"/>
            </a:br>
            <a:r>
              <a:rPr lang="en-US" dirty="0" smtClean="0"/>
              <a:t>(Differential Aptitude Test)</a:t>
            </a:r>
            <a:endParaRPr lang="id-ID" dirty="0"/>
          </a:p>
        </p:txBody>
      </p:sp>
      <p:sp>
        <p:nvSpPr>
          <p:cNvPr id="9219" name="Subtitle 2"/>
          <p:cNvSpPr>
            <a:spLocks noGrp="1"/>
          </p:cNvSpPr>
          <p:nvPr>
            <p:ph type="subTitle" idx="1"/>
          </p:nvPr>
        </p:nvSpPr>
        <p:spPr>
          <a:xfrm>
            <a:off x="2362200" y="6049963"/>
            <a:ext cx="6705600" cy="685800"/>
          </a:xfrm>
        </p:spPr>
        <p:txBody>
          <a:bodyPr/>
          <a:lstStyle/>
          <a:p>
            <a:pPr eaLnBrk="1" hangingPunct="1"/>
            <a:endParaRPr lang="id-ID"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xfrm>
            <a:off x="612775" y="228600"/>
            <a:ext cx="8153400" cy="990600"/>
          </a:xfrm>
        </p:spPr>
        <p:txBody>
          <a:bodyPr/>
          <a:lstStyle/>
          <a:p>
            <a:pPr eaLnBrk="1" hangingPunct="1"/>
            <a:endParaRPr lang="id-ID" smtClean="0"/>
          </a:p>
        </p:txBody>
      </p:sp>
      <p:sp>
        <p:nvSpPr>
          <p:cNvPr id="3" name="Subtitle 2"/>
          <p:cNvSpPr>
            <a:spLocks noGrp="1"/>
          </p:cNvSpPr>
          <p:nvPr>
            <p:ph sz="quarter" idx="1"/>
          </p:nvPr>
        </p:nvSpPr>
        <p:spPr>
          <a:xfrm>
            <a:off x="612775" y="1600200"/>
            <a:ext cx="8153400" cy="4495800"/>
          </a:xfrm>
        </p:spPr>
        <p:txBody>
          <a:bodyPr rtlCol="0">
            <a:normAutofit/>
          </a:bodyPr>
          <a:lstStyle/>
          <a:p>
            <a:pPr algn="just" eaLnBrk="1" fontAlgn="auto" hangingPunct="1">
              <a:spcAft>
                <a:spcPts val="0"/>
              </a:spcAft>
              <a:buFont typeface="Arial" pitchFamily="34" charset="0"/>
              <a:buNone/>
              <a:defRPr/>
            </a:pPr>
            <a:r>
              <a:rPr lang="id-ID" dirty="0"/>
              <a:t>Ayd : untuk mengukur kemampuan mengenal barang-barang konkret melalui proses penglihatan, khususnya mengenal barang secara </a:t>
            </a:r>
            <a:r>
              <a:rPr lang="id-ID" u="sng" dirty="0"/>
              <a:t>tiga dimensi</a:t>
            </a:r>
            <a:r>
              <a:rPr lang="id-ID" dirty="0"/>
              <a:t>. Butir-butir soal dibuat agar testee dapat mengkonstruksi barang dan pola yang tersedia secara tepat. Jadi testee harus dapat </a:t>
            </a:r>
            <a:r>
              <a:rPr lang="id-ID" u="sng" dirty="0"/>
              <a:t>memanipulasi secara mental</a:t>
            </a:r>
            <a:r>
              <a:rPr lang="id-ID" dirty="0"/>
              <a:t>, mempunyai </a:t>
            </a:r>
            <a:r>
              <a:rPr lang="id-ID" u="sng" dirty="0"/>
              <a:t>kreasi</a:t>
            </a:r>
            <a:r>
              <a:rPr lang="id-ID" dirty="0"/>
              <a:t> terhadap </a:t>
            </a:r>
            <a:r>
              <a:rPr lang="id-ID" u="sng" dirty="0"/>
              <a:t>struktur barang </a:t>
            </a:r>
            <a:r>
              <a:rPr lang="id-ID" dirty="0"/>
              <a:t> tertentu dan perencanaan yang baik</a:t>
            </a:r>
            <a:r>
              <a:rPr lang="id-ID" dirty="0" smtClean="0"/>
              <a:t>.</a:t>
            </a:r>
          </a:p>
          <a:p>
            <a:pPr algn="just" eaLnBrk="1" fontAlgn="auto" hangingPunct="1">
              <a:spcAft>
                <a:spcPts val="0"/>
              </a:spcAft>
              <a:buFont typeface="Arial" pitchFamily="34" charset="0"/>
              <a:buNone/>
              <a:defRPr/>
            </a:pPr>
            <a:endParaRPr lang="id-ID" dirty="0"/>
          </a:p>
          <a:p>
            <a:pPr algn="just" eaLnBrk="1" fontAlgn="auto" hangingPunct="1">
              <a:spcAft>
                <a:spcPts val="0"/>
              </a:spcAft>
              <a:buFont typeface="Arial" pitchFamily="34" charset="0"/>
              <a:buNone/>
              <a:defRPr/>
            </a:pPr>
            <a:r>
              <a:rPr lang="id-ID" dirty="0"/>
              <a:t>Wp : untuk mengerjakan 30 menit, instruksi 5-10 menit.</a:t>
            </a:r>
          </a:p>
          <a:p>
            <a:pPr algn="just" eaLnBrk="1" fontAlgn="auto" hangingPunct="1">
              <a:spcAft>
                <a:spcPts val="0"/>
              </a:spcAft>
              <a:buFont typeface="Arial" pitchFamily="34" charset="0"/>
              <a:buNone/>
              <a:defRPr/>
            </a:pP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id-ID" dirty="0">
                <a:solidFill>
                  <a:schemeClr val="tx1"/>
                </a:solidFill>
              </a:rPr>
              <a:t> </a:t>
            </a:r>
            <a:r>
              <a:rPr lang="id-ID" sz="2200" b="1" dirty="0" smtClean="0">
                <a:solidFill>
                  <a:schemeClr val="tx1"/>
                </a:solidFill>
              </a:rPr>
              <a:t>5. </a:t>
            </a:r>
            <a:r>
              <a:rPr lang="id-ID" sz="2200" b="1" u="sng" dirty="0" smtClean="0">
                <a:solidFill>
                  <a:schemeClr val="tx1"/>
                </a:solidFill>
              </a:rPr>
              <a:t>Mechanical </a:t>
            </a:r>
            <a:r>
              <a:rPr lang="id-ID" sz="2200" b="1" u="sng" dirty="0">
                <a:solidFill>
                  <a:schemeClr val="tx1"/>
                </a:solidFill>
              </a:rPr>
              <a:t>Reasoning </a:t>
            </a:r>
            <a:r>
              <a:rPr lang="id-ID" sz="2200" b="1" u="sng" dirty="0" smtClean="0">
                <a:solidFill>
                  <a:schemeClr val="tx1"/>
                </a:solidFill>
              </a:rPr>
              <a:t/>
            </a:r>
            <a:br>
              <a:rPr lang="id-ID" sz="2200" b="1" u="sng" dirty="0" smtClean="0">
                <a:solidFill>
                  <a:schemeClr val="tx1"/>
                </a:solidFill>
              </a:rPr>
            </a:br>
            <a:r>
              <a:rPr lang="id-ID" sz="2200" b="1" dirty="0" smtClean="0">
                <a:solidFill>
                  <a:schemeClr val="tx1"/>
                </a:solidFill>
              </a:rPr>
              <a:t>(</a:t>
            </a:r>
            <a:r>
              <a:rPr lang="id-ID" sz="2200" b="1" dirty="0">
                <a:solidFill>
                  <a:schemeClr val="tx1"/>
                </a:solidFill>
              </a:rPr>
              <a:t>Tes Pengertian Mekanik)</a:t>
            </a:r>
          </a:p>
        </p:txBody>
      </p:sp>
      <p:sp>
        <p:nvSpPr>
          <p:cNvPr id="19459" name="Content Placeholder 2"/>
          <p:cNvSpPr>
            <a:spLocks noGrp="1"/>
          </p:cNvSpPr>
          <p:nvPr>
            <p:ph idx="1"/>
          </p:nvPr>
        </p:nvSpPr>
        <p:spPr>
          <a:xfrm>
            <a:off x="612775" y="1600200"/>
            <a:ext cx="8153400" cy="4495800"/>
          </a:xfrm>
        </p:spPr>
        <p:txBody>
          <a:bodyPr/>
          <a:lstStyle/>
          <a:p>
            <a:pPr algn="just" eaLnBrk="1" hangingPunct="1">
              <a:buFont typeface="Arial" charset="0"/>
              <a:buChar char="•"/>
            </a:pPr>
            <a:r>
              <a:rPr lang="id-ID" sz="2000" b="1" smtClean="0">
                <a:latin typeface="Calibri" pitchFamily="34" charset="0"/>
              </a:rPr>
              <a:t>Tuj : mengetahui kemampuan khusus dalam bidang kemampuan mekanik, agar dapat ditentukan jurusan studi atau untuk memilih pekerjaan, a.l : ahli mesin, pemelihara mesin, perakit (assembler), tukang kayu.</a:t>
            </a:r>
          </a:p>
          <a:p>
            <a:pPr algn="just" eaLnBrk="1" hangingPunct="1">
              <a:buFont typeface="Arial" charset="0"/>
              <a:buChar char="•"/>
            </a:pPr>
            <a:r>
              <a:rPr lang="id-ID" sz="2000" b="1" smtClean="0">
                <a:latin typeface="Calibri" pitchFamily="34" charset="0"/>
              </a:rPr>
              <a:t>Byt : buku cetakan, halaman pertama tertulis petunjuk pengerjaan, soal 68, lembar jawaban terpisah.</a:t>
            </a:r>
          </a:p>
          <a:p>
            <a:pPr algn="just" eaLnBrk="1" hangingPunct="1">
              <a:buFont typeface="Arial" charset="0"/>
              <a:buChar char="•"/>
            </a:pPr>
            <a:r>
              <a:rPr lang="id-ID" sz="2000" b="1" smtClean="0">
                <a:latin typeface="Calibri" pitchFamily="34" charset="0"/>
              </a:rPr>
              <a:t>Ayd : daya penalaran di bidang kerja mekanik dan prinsip fisika. Tes pengertian mekanik ini merupakan bentuk baru dari  </a:t>
            </a:r>
            <a:r>
              <a:rPr lang="id-ID" sz="2000" b="1" i="1" smtClean="0">
                <a:latin typeface="Calibri" pitchFamily="34" charset="0"/>
              </a:rPr>
              <a:t>“Mechanical Comprehensive” </a:t>
            </a:r>
            <a:r>
              <a:rPr lang="id-ID" sz="2000" b="1" smtClean="0">
                <a:latin typeface="Calibri" pitchFamily="34" charset="0"/>
              </a:rPr>
              <a:t>, yang dibuat oleh Bennett.</a:t>
            </a:r>
          </a:p>
          <a:p>
            <a:pPr algn="just" eaLnBrk="1" hangingPunct="1">
              <a:buFont typeface="Arial" charset="0"/>
              <a:buChar char="•"/>
            </a:pPr>
            <a:r>
              <a:rPr lang="id-ID" sz="2000" b="1" smtClean="0">
                <a:latin typeface="Calibri" pitchFamily="34" charset="0"/>
              </a:rPr>
              <a:t>Wp : Wp : untuk mengerjakan 30 menit, instruksi 5-10 menit.</a:t>
            </a:r>
          </a:p>
          <a:p>
            <a:pPr algn="just" eaLnBrk="1" hangingPunct="1">
              <a:buFont typeface="Arial" charset="0"/>
              <a:buChar char="•"/>
            </a:pPr>
            <a:endParaRPr lang="id-ID" sz="2000" b="1"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12775" y="228600"/>
            <a:ext cx="8153400" cy="990600"/>
          </a:xfrm>
        </p:spPr>
        <p:txBody>
          <a:bodyPr/>
          <a:lstStyle/>
          <a:p>
            <a:pPr eaLnBrk="1" hangingPunct="1"/>
            <a:r>
              <a:rPr lang="id-ID" sz="2000" b="1" smtClean="0">
                <a:solidFill>
                  <a:schemeClr val="tx1"/>
                </a:solidFill>
              </a:rPr>
              <a:t>6. Clerical Speed and Accuracy </a:t>
            </a:r>
            <a:br>
              <a:rPr lang="id-ID" sz="2000" b="1" smtClean="0">
                <a:solidFill>
                  <a:schemeClr val="tx1"/>
                </a:solidFill>
              </a:rPr>
            </a:br>
            <a:r>
              <a:rPr lang="id-ID" sz="2000" b="1" smtClean="0">
                <a:solidFill>
                  <a:schemeClr val="tx1"/>
                </a:solidFill>
              </a:rPr>
              <a:t>(Tes Cepat – Teliti)</a:t>
            </a:r>
          </a:p>
        </p:txBody>
      </p:sp>
      <p:sp>
        <p:nvSpPr>
          <p:cNvPr id="20483" name="Content Placeholder 2"/>
          <p:cNvSpPr>
            <a:spLocks noGrp="1"/>
          </p:cNvSpPr>
          <p:nvPr>
            <p:ph idx="1"/>
          </p:nvPr>
        </p:nvSpPr>
        <p:spPr>
          <a:xfrm>
            <a:off x="612775" y="1905000"/>
            <a:ext cx="8153400" cy="4495800"/>
          </a:xfrm>
        </p:spPr>
        <p:txBody>
          <a:bodyPr/>
          <a:lstStyle/>
          <a:p>
            <a:pPr eaLnBrk="1" hangingPunct="1">
              <a:buFont typeface="Arial" charset="0"/>
              <a:buChar char="•"/>
            </a:pPr>
            <a:r>
              <a:rPr lang="id-ID" sz="2000" b="1" smtClean="0"/>
              <a:t>Tuj : untuk konseling sekolah atau untuk seleksi para pelamar pekerjaan tertentu. Karena tes ini dapat meramalkan produktivitas seseorang dalam mengerjakan pekerjaan-pekerjaan rutin yang melibatkan masalah persepsi dan pemberian tanda-tanda, maka yang terutama tes ini dibutuhkan untuk pekerjaan-pekerjaan “clerical”. Mis : filing, coding.</a:t>
            </a:r>
          </a:p>
          <a:p>
            <a:pPr eaLnBrk="1" hangingPunct="1">
              <a:buFont typeface="Arial" charset="0"/>
              <a:buChar char="•"/>
            </a:pPr>
            <a:r>
              <a:rPr lang="id-ID" sz="2000" b="1" smtClean="0"/>
              <a:t>Byt : berupa buku cetakan dalam ukuran kuarto, satu halaman petunjuk pada halaman pertama. 2 halaman soal bag I dan 2 halaman soal bag II.</a:t>
            </a:r>
          </a:p>
          <a:p>
            <a:pPr eaLnBrk="1" hangingPunct="1">
              <a:buFont typeface="Arial" charset="0"/>
              <a:buChar char="•"/>
            </a:pPr>
            <a:endParaRPr lang="id-ID"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sz="quarter" idx="1"/>
          </p:nvPr>
        </p:nvSpPr>
        <p:spPr>
          <a:xfrm>
            <a:off x="612775" y="1600200"/>
            <a:ext cx="8153400" cy="4495800"/>
          </a:xfrm>
        </p:spPr>
        <p:txBody>
          <a:bodyPr/>
          <a:lstStyle/>
          <a:p>
            <a:pPr eaLnBrk="1" hangingPunct="1">
              <a:buFont typeface="Wingdings" pitchFamily="2" charset="2"/>
              <a:buNone/>
            </a:pPr>
            <a:r>
              <a:rPr lang="id-ID" sz="2400" smtClean="0"/>
              <a:t>	Masing-masing bagian terdiri dari 100 soal, lembar jawaban terpisah.</a:t>
            </a:r>
          </a:p>
          <a:p>
            <a:pPr eaLnBrk="1" hangingPunct="1"/>
            <a:r>
              <a:rPr lang="id-ID" sz="2400" smtClean="0"/>
              <a:t>Ayd : mengukur respon subyek terhadap tugas pekerjaan yang menyangkut kecepatan persepsi, kecepatan respon, terhadap kombinasi huruf dan angka, ingatan yang sifatnya tidak lama (momentary retention)</a:t>
            </a:r>
          </a:p>
          <a:p>
            <a:pPr eaLnBrk="1" hangingPunct="1"/>
            <a:r>
              <a:rPr lang="id-ID" sz="2400" smtClean="0"/>
              <a:t>Wp : untuk mengerjakan 3 menit untuk bagian I dan 3 menit untuk bagian II. Untuk instruksi 5-10 menit. </a:t>
            </a:r>
          </a:p>
          <a:p>
            <a:pPr eaLnBrk="1" hangingPunct="1">
              <a:buFont typeface="Arial" charset="0"/>
              <a:buNone/>
            </a:pPr>
            <a:r>
              <a:rPr lang="id-ID" sz="2400" smtClean="0"/>
              <a:t>	Karena tes ini merupakan tes kecepatan maka sebelum testi mengerjakan tes, tester harus yakin bahwa testi telah tahu apa yanhg harus dikerjakan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85800"/>
            <a:ext cx="8229600" cy="5059363"/>
          </a:xfrm>
        </p:spPr>
        <p:txBody>
          <a:bodyPr rtlCol="0">
            <a:normAutofit/>
          </a:bodyPr>
          <a:lstStyle/>
          <a:p>
            <a:pPr marL="320040" indent="-320040" eaLnBrk="1" fontAlgn="auto" hangingPunct="1">
              <a:spcAft>
                <a:spcPts val="0"/>
              </a:spcAft>
              <a:buClr>
                <a:schemeClr val="bg1">
                  <a:lumMod val="95000"/>
                </a:schemeClr>
              </a:buClr>
              <a:buFont typeface="Arial" pitchFamily="34" charset="0"/>
              <a:buNone/>
              <a:defRPr/>
            </a:pPr>
            <a:r>
              <a:rPr lang="id-ID" sz="1800" b="1" u="sng" dirty="0" smtClean="0"/>
              <a:t>7. Language Usage</a:t>
            </a:r>
          </a:p>
          <a:p>
            <a:pPr marL="320040" indent="-320040" eaLnBrk="1" fontAlgn="auto" hangingPunct="1">
              <a:spcAft>
                <a:spcPts val="0"/>
              </a:spcAft>
              <a:buClr>
                <a:schemeClr val="bg1">
                  <a:lumMod val="95000"/>
                </a:schemeClr>
              </a:buClr>
              <a:buFont typeface="Arial" pitchFamily="34" charset="0"/>
              <a:buNone/>
              <a:defRPr/>
            </a:pPr>
            <a:endParaRPr lang="id-ID" sz="2600" dirty="0" smtClean="0"/>
          </a:p>
          <a:p>
            <a:pPr marL="571500" indent="-571500" eaLnBrk="1" fontAlgn="auto" hangingPunct="1">
              <a:spcAft>
                <a:spcPts val="0"/>
              </a:spcAft>
              <a:buClr>
                <a:schemeClr val="bg1">
                  <a:lumMod val="95000"/>
                </a:schemeClr>
              </a:buClr>
              <a:buFont typeface="Wingdings"/>
              <a:buNone/>
              <a:defRPr/>
            </a:pPr>
            <a:r>
              <a:rPr lang="id-ID" sz="2400" dirty="0" smtClean="0"/>
              <a:t>I. Spelling </a:t>
            </a:r>
          </a:p>
          <a:p>
            <a:pPr marL="571500" indent="-571500" eaLnBrk="1" fontAlgn="auto" hangingPunct="1">
              <a:spcAft>
                <a:spcPts val="0"/>
              </a:spcAft>
              <a:buClr>
                <a:schemeClr val="bg1">
                  <a:lumMod val="95000"/>
                </a:schemeClr>
              </a:buClr>
              <a:buFont typeface="Arial" pitchFamily="34" charset="0"/>
              <a:buNone/>
              <a:defRPr/>
            </a:pPr>
            <a:r>
              <a:rPr lang="id-ID" sz="2400" dirty="0" smtClean="0"/>
              <a:t>Tujuan: untuk mengetahui perbendaharaan kata-kata dalam bentuk tulisan, apakah ejaan itu betul atau salah</a:t>
            </a:r>
          </a:p>
          <a:p>
            <a:pPr marL="571500" indent="-571500" eaLnBrk="1" fontAlgn="auto" hangingPunct="1">
              <a:spcAft>
                <a:spcPts val="0"/>
              </a:spcAft>
              <a:buClr>
                <a:schemeClr val="bg1">
                  <a:lumMod val="95000"/>
                </a:schemeClr>
              </a:buClr>
              <a:buFont typeface="Arial" pitchFamily="34" charset="0"/>
              <a:buNone/>
              <a:defRPr/>
            </a:pPr>
            <a:r>
              <a:rPr lang="id-ID" sz="2400" dirty="0" smtClean="0"/>
              <a:t>II. Sentences</a:t>
            </a:r>
          </a:p>
          <a:p>
            <a:pPr marL="571500" indent="-571500" eaLnBrk="1" fontAlgn="auto" hangingPunct="1">
              <a:spcAft>
                <a:spcPts val="0"/>
              </a:spcAft>
              <a:buClr>
                <a:schemeClr val="bg1">
                  <a:lumMod val="95000"/>
                </a:schemeClr>
              </a:buClr>
              <a:buFont typeface="Arial" pitchFamily="34" charset="0"/>
              <a:buNone/>
              <a:defRPr/>
            </a:pPr>
            <a:r>
              <a:rPr lang="id-ID" sz="2400" dirty="0" smtClean="0"/>
              <a:t>Tujuan : untuk mengukur kemampuan seseorang dalam membedakan grammer (tata kalimat) yang baik dan kurang baik, letak koma, tanda kutip, dan penggunaan kalimat.</a:t>
            </a:r>
            <a:endParaRPr lang="id-ID"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id-ID" u="sng" dirty="0"/>
              <a:t>DAT</a:t>
            </a:r>
            <a:r>
              <a:rPr lang="id-ID" dirty="0"/>
              <a:t/>
            </a:r>
            <a:br>
              <a:rPr lang="id-ID" dirty="0"/>
            </a:br>
            <a:endParaRPr lang="id-ID" dirty="0"/>
          </a:p>
        </p:txBody>
      </p:sp>
      <p:sp>
        <p:nvSpPr>
          <p:cNvPr id="3" name="Content Placeholder 2"/>
          <p:cNvSpPr>
            <a:spLocks noGrp="1"/>
          </p:cNvSpPr>
          <p:nvPr>
            <p:ph idx="1"/>
          </p:nvPr>
        </p:nvSpPr>
        <p:spPr>
          <a:xfrm>
            <a:off x="612775" y="1600200"/>
            <a:ext cx="8153400" cy="4495800"/>
          </a:xfrm>
        </p:spPr>
        <p:txBody>
          <a:bodyPr rtlCol="0">
            <a:normAutofit/>
          </a:bodyPr>
          <a:lstStyle/>
          <a:p>
            <a:pPr eaLnBrk="1" fontAlgn="auto" hangingPunct="1">
              <a:spcAft>
                <a:spcPts val="0"/>
              </a:spcAft>
              <a:buFont typeface="Arial" pitchFamily="34" charset="0"/>
              <a:buChar char="•"/>
              <a:defRPr/>
            </a:pPr>
            <a:r>
              <a:rPr lang="id-ID" dirty="0"/>
              <a:t>Contoh:</a:t>
            </a:r>
          </a:p>
          <a:p>
            <a:pPr marL="0" indent="0" eaLnBrk="1" fontAlgn="auto" hangingPunct="1">
              <a:spcAft>
                <a:spcPts val="0"/>
              </a:spcAft>
              <a:buFont typeface="Arial" pitchFamily="34" charset="0"/>
              <a:buNone/>
              <a:defRPr/>
            </a:pPr>
            <a:r>
              <a:rPr lang="id-ID" sz="1900" dirty="0" smtClean="0"/>
              <a:t>1. </a:t>
            </a:r>
            <a:r>
              <a:rPr lang="id-ID" sz="1900" u="sng" dirty="0" smtClean="0"/>
              <a:t>Verbal </a:t>
            </a:r>
            <a:r>
              <a:rPr lang="id-ID" sz="1900" u="sng" dirty="0"/>
              <a:t>Reasoning</a:t>
            </a:r>
            <a:endParaRPr lang="id-ID" sz="1900" dirty="0"/>
          </a:p>
          <a:p>
            <a:pPr marL="0" indent="0" eaLnBrk="1" fontAlgn="auto" hangingPunct="1">
              <a:spcAft>
                <a:spcPts val="0"/>
              </a:spcAft>
              <a:buFont typeface="Arial" pitchFamily="34" charset="0"/>
              <a:buNone/>
              <a:defRPr/>
            </a:pPr>
            <a:r>
              <a:rPr lang="id-ID" sz="2200" dirty="0"/>
              <a:t>... terhadap air, sama halnya dengan makana terhadap ...</a:t>
            </a:r>
          </a:p>
          <a:p>
            <a:pPr eaLnBrk="1" fontAlgn="auto" hangingPunct="1">
              <a:spcAft>
                <a:spcPts val="0"/>
              </a:spcAft>
              <a:buFont typeface="Arial" pitchFamily="34" charset="0"/>
              <a:buChar char="•"/>
              <a:defRPr/>
            </a:pPr>
            <a:r>
              <a:rPr lang="id-ID" sz="2200" dirty="0"/>
              <a:t>Untuk mengisi titik-titik pertama disediakan 4 pilihan yaitu: </a:t>
            </a:r>
          </a:p>
          <a:p>
            <a:pPr marL="0" indent="0" eaLnBrk="1" fontAlgn="auto" hangingPunct="1">
              <a:spcAft>
                <a:spcPts val="0"/>
              </a:spcAft>
              <a:buFont typeface="Arial" pitchFamily="34" charset="0"/>
              <a:buNone/>
              <a:defRPr/>
            </a:pPr>
            <a:r>
              <a:rPr lang="id-ID" sz="2200" dirty="0" smtClean="0"/>
              <a:t>1.Continu </a:t>
            </a:r>
            <a:r>
              <a:rPr lang="id-ID" sz="2200" dirty="0"/>
              <a:t>2. Minum 3. Kaki 4. </a:t>
            </a:r>
            <a:r>
              <a:rPr lang="id-ID" sz="2200" dirty="0" smtClean="0"/>
              <a:t>Wanita</a:t>
            </a:r>
          </a:p>
          <a:p>
            <a:pPr marL="0" indent="0" eaLnBrk="1" fontAlgn="auto" hangingPunct="1">
              <a:spcAft>
                <a:spcPts val="0"/>
              </a:spcAft>
              <a:buFont typeface="Arial" pitchFamily="34" charset="0"/>
              <a:buNone/>
              <a:defRPr/>
            </a:pPr>
            <a:endParaRPr lang="id-ID" sz="2200" dirty="0"/>
          </a:p>
          <a:p>
            <a:pPr eaLnBrk="1" fontAlgn="auto" hangingPunct="1">
              <a:spcAft>
                <a:spcPts val="0"/>
              </a:spcAft>
              <a:buFont typeface="Arial" pitchFamily="34" charset="0"/>
              <a:buChar char="•"/>
              <a:defRPr/>
            </a:pPr>
            <a:r>
              <a:rPr lang="id-ID" sz="2200" dirty="0"/>
              <a:t>Untuk mengisi titik-titik terakhir disediakan 4 pilihan yaitu:</a:t>
            </a:r>
          </a:p>
          <a:p>
            <a:pPr marL="0" indent="0" eaLnBrk="1" fontAlgn="auto" hangingPunct="1">
              <a:spcAft>
                <a:spcPts val="0"/>
              </a:spcAft>
              <a:buFont typeface="Arial" pitchFamily="34" charset="0"/>
              <a:buNone/>
              <a:defRPr/>
            </a:pPr>
            <a:r>
              <a:rPr lang="id-ID" sz="2200" dirty="0" smtClean="0"/>
              <a:t>a. Dorongan </a:t>
            </a:r>
            <a:r>
              <a:rPr lang="id-ID" sz="2200" dirty="0"/>
              <a:t>b. Musuh c. Makanan d. Industri</a:t>
            </a:r>
          </a:p>
          <a:p>
            <a:pPr eaLnBrk="1" fontAlgn="auto" hangingPunct="1">
              <a:spcAft>
                <a:spcPts val="0"/>
              </a:spcAft>
              <a:buFont typeface="Arial" pitchFamily="34" charset="0"/>
              <a:buChar char="•"/>
              <a:defRPr/>
            </a:pPr>
            <a:endParaRPr lang="id-ID"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713"/>
            <a:ext cx="8229600" cy="5505450"/>
          </a:xfrm>
        </p:spPr>
        <p:txBody>
          <a:bodyPr rtlCol="0">
            <a:normAutofit fontScale="92500" lnSpcReduction="20000"/>
          </a:bodyPr>
          <a:lstStyle/>
          <a:p>
            <a:pPr marL="0" indent="0" eaLnBrk="1" fontAlgn="auto" hangingPunct="1">
              <a:spcAft>
                <a:spcPts val="0"/>
              </a:spcAft>
              <a:buFont typeface="Arial" pitchFamily="34" charset="0"/>
              <a:buNone/>
              <a:defRPr/>
            </a:pPr>
            <a:r>
              <a:rPr lang="id-ID" dirty="0" smtClean="0"/>
              <a:t>2. </a:t>
            </a:r>
            <a:r>
              <a:rPr lang="id-ID" u="sng" dirty="0" smtClean="0"/>
              <a:t>Numerical Ability</a:t>
            </a:r>
          </a:p>
          <a:p>
            <a:pPr marL="0" indent="0" eaLnBrk="1" fontAlgn="auto" hangingPunct="1">
              <a:spcAft>
                <a:spcPts val="0"/>
              </a:spcAft>
              <a:buFont typeface="Arial" pitchFamily="34" charset="0"/>
              <a:buNone/>
              <a:defRPr/>
            </a:pPr>
            <a:endParaRPr lang="id-ID" dirty="0"/>
          </a:p>
          <a:p>
            <a:pPr marL="0" indent="0" eaLnBrk="1" fontAlgn="auto" hangingPunct="1">
              <a:spcAft>
                <a:spcPts val="0"/>
              </a:spcAft>
              <a:buFont typeface="Arial" pitchFamily="34" charset="0"/>
              <a:buNone/>
              <a:defRPr/>
            </a:pPr>
            <a:r>
              <a:rPr lang="id-ID" dirty="0"/>
              <a:t>  393</a:t>
            </a:r>
          </a:p>
          <a:p>
            <a:pPr marL="0" indent="0" eaLnBrk="1" fontAlgn="auto" hangingPunct="1">
              <a:spcAft>
                <a:spcPts val="0"/>
              </a:spcAft>
              <a:buFont typeface="Arial" pitchFamily="34" charset="0"/>
              <a:buNone/>
              <a:defRPr/>
            </a:pPr>
            <a:r>
              <a:rPr lang="id-ID" dirty="0"/>
              <a:t>4658</a:t>
            </a:r>
          </a:p>
          <a:p>
            <a:pPr marL="0" indent="0" eaLnBrk="1" fontAlgn="auto" hangingPunct="1">
              <a:spcAft>
                <a:spcPts val="0"/>
              </a:spcAft>
              <a:buFont typeface="Arial" pitchFamily="34" charset="0"/>
              <a:buNone/>
              <a:defRPr/>
            </a:pPr>
            <a:r>
              <a:rPr lang="id-ID" dirty="0" smtClean="0"/>
              <a:t>3790</a:t>
            </a:r>
          </a:p>
          <a:p>
            <a:pPr marL="0" indent="0" eaLnBrk="1" fontAlgn="auto" hangingPunct="1">
              <a:spcAft>
                <a:spcPts val="0"/>
              </a:spcAft>
              <a:buFont typeface="Arial" pitchFamily="34" charset="0"/>
              <a:buNone/>
              <a:defRPr/>
            </a:pPr>
            <a:r>
              <a:rPr lang="id-ID" dirty="0" smtClean="0"/>
              <a:t>    67  +</a:t>
            </a:r>
          </a:p>
          <a:p>
            <a:pPr marL="0" indent="0" eaLnBrk="1" fontAlgn="auto" hangingPunct="1">
              <a:spcAft>
                <a:spcPts val="0"/>
              </a:spcAft>
              <a:buFont typeface="Arial" pitchFamily="34" charset="0"/>
              <a:buNone/>
              <a:defRPr/>
            </a:pPr>
            <a:r>
              <a:rPr lang="id-ID" dirty="0" smtClean="0"/>
              <a:t>........  </a:t>
            </a:r>
            <a:endParaRPr lang="id-ID" dirty="0"/>
          </a:p>
          <a:p>
            <a:pPr marL="0" indent="0" eaLnBrk="1" fontAlgn="auto" hangingPunct="1">
              <a:spcAft>
                <a:spcPts val="0"/>
              </a:spcAft>
              <a:buFont typeface="Arial" pitchFamily="34" charset="0"/>
              <a:buNone/>
              <a:defRPr/>
            </a:pPr>
            <a:r>
              <a:rPr lang="id-ID" dirty="0"/>
              <a:t> </a:t>
            </a:r>
          </a:p>
          <a:p>
            <a:pPr marL="0" indent="0" eaLnBrk="1" fontAlgn="auto" hangingPunct="1">
              <a:spcAft>
                <a:spcPts val="0"/>
              </a:spcAft>
              <a:buFont typeface="Arial" pitchFamily="34" charset="0"/>
              <a:buNone/>
              <a:defRPr/>
            </a:pPr>
            <a:r>
              <a:rPr lang="id-ID" dirty="0"/>
              <a:t>Jawab :</a:t>
            </a:r>
          </a:p>
          <a:p>
            <a:pPr marL="0" indent="0" eaLnBrk="1" fontAlgn="auto" hangingPunct="1">
              <a:spcAft>
                <a:spcPts val="0"/>
              </a:spcAft>
              <a:buFont typeface="Arial" pitchFamily="34" charset="0"/>
              <a:buNone/>
              <a:defRPr/>
            </a:pPr>
            <a:r>
              <a:rPr lang="id-ID" dirty="0" smtClean="0"/>
              <a:t>a. 7908</a:t>
            </a:r>
            <a:endParaRPr lang="id-ID" dirty="0"/>
          </a:p>
          <a:p>
            <a:pPr marL="0" indent="0" eaLnBrk="1" fontAlgn="auto" hangingPunct="1">
              <a:spcAft>
                <a:spcPts val="0"/>
              </a:spcAft>
              <a:buFont typeface="Arial" pitchFamily="34" charset="0"/>
              <a:buNone/>
              <a:defRPr/>
            </a:pPr>
            <a:r>
              <a:rPr lang="id-ID" dirty="0" smtClean="0"/>
              <a:t>b. 8608</a:t>
            </a:r>
            <a:endParaRPr lang="id-ID" dirty="0"/>
          </a:p>
          <a:p>
            <a:pPr marL="0" indent="0" eaLnBrk="1" fontAlgn="auto" hangingPunct="1">
              <a:spcAft>
                <a:spcPts val="0"/>
              </a:spcAft>
              <a:buFont typeface="Arial" pitchFamily="34" charset="0"/>
              <a:buNone/>
              <a:defRPr/>
            </a:pPr>
            <a:r>
              <a:rPr lang="id-ID" dirty="0" smtClean="0"/>
              <a:t>c. 8898</a:t>
            </a:r>
            <a:endParaRPr lang="id-ID" dirty="0"/>
          </a:p>
          <a:p>
            <a:pPr marL="0" indent="0" eaLnBrk="1" fontAlgn="auto" hangingPunct="1">
              <a:spcAft>
                <a:spcPts val="0"/>
              </a:spcAft>
              <a:buFont typeface="Arial" pitchFamily="34" charset="0"/>
              <a:buNone/>
              <a:defRPr/>
            </a:pPr>
            <a:r>
              <a:rPr lang="id-ID" dirty="0" smtClean="0"/>
              <a:t>d. 8908</a:t>
            </a:r>
            <a:endParaRPr lang="id-ID" dirty="0"/>
          </a:p>
          <a:p>
            <a:pPr marL="0" indent="0" eaLnBrk="1" fontAlgn="auto" hangingPunct="1">
              <a:spcAft>
                <a:spcPts val="0"/>
              </a:spcAft>
              <a:buFont typeface="Arial" pitchFamily="34" charset="0"/>
              <a:buNone/>
              <a:defRPr/>
            </a:pPr>
            <a:r>
              <a:rPr lang="id-ID" dirty="0" smtClean="0"/>
              <a:t>e. Tidak </a:t>
            </a:r>
            <a:r>
              <a:rPr lang="id-ID" dirty="0"/>
              <a:t>ada yang benar</a:t>
            </a:r>
          </a:p>
          <a:p>
            <a:pPr marL="0" indent="0" eaLnBrk="1" fontAlgn="auto" hangingPunct="1">
              <a:spcAft>
                <a:spcPts val="0"/>
              </a:spcAft>
              <a:buFont typeface="Arial" pitchFamily="34" charset="0"/>
              <a:buNone/>
              <a:defRPr/>
            </a:pPr>
            <a:endParaRPr lang="id-ID" dirty="0"/>
          </a:p>
        </p:txBody>
      </p:sp>
      <p:cxnSp>
        <p:nvCxnSpPr>
          <p:cNvPr id="5" name="Straight Connector 4"/>
          <p:cNvCxnSpPr/>
          <p:nvPr/>
        </p:nvCxnSpPr>
        <p:spPr>
          <a:xfrm>
            <a:off x="533400" y="2924175"/>
            <a:ext cx="720725"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250"/>
            <a:ext cx="8229600" cy="5649913"/>
          </a:xfrm>
        </p:spPr>
        <p:txBody>
          <a:bodyPr rtlCol="0">
            <a:normAutofit/>
          </a:bodyPr>
          <a:lstStyle/>
          <a:p>
            <a:pPr marL="0" indent="0" eaLnBrk="1" fontAlgn="auto" hangingPunct="1">
              <a:spcAft>
                <a:spcPts val="0"/>
              </a:spcAft>
              <a:buFont typeface="Arial" pitchFamily="34" charset="0"/>
              <a:buNone/>
              <a:defRPr/>
            </a:pPr>
            <a:r>
              <a:rPr lang="id-ID" sz="1600" dirty="0" smtClean="0"/>
              <a:t>3. Abstract Reasoning</a:t>
            </a:r>
            <a:endParaRPr lang="id-ID" sz="1600" dirty="0"/>
          </a:p>
          <a:p>
            <a:pPr marL="0" indent="0" eaLnBrk="1" fontAlgn="auto" hangingPunct="1">
              <a:spcAft>
                <a:spcPts val="0"/>
              </a:spcAft>
              <a:buFont typeface="Arial" pitchFamily="34" charset="0"/>
              <a:buNone/>
              <a:defRPr/>
            </a:pPr>
            <a:endParaRPr lang="id-ID" dirty="0" smtClean="0"/>
          </a:p>
          <a:p>
            <a:pPr marL="0" indent="0" eaLnBrk="1" fontAlgn="auto" hangingPunct="1">
              <a:spcAft>
                <a:spcPts val="0"/>
              </a:spcAft>
              <a:buFont typeface="Arial" pitchFamily="34" charset="0"/>
              <a:buNone/>
              <a:defRPr/>
            </a:pPr>
            <a:endParaRPr lang="id-ID" dirty="0"/>
          </a:p>
          <a:p>
            <a:pPr marL="0" indent="0" eaLnBrk="1" fontAlgn="auto" hangingPunct="1">
              <a:spcAft>
                <a:spcPts val="0"/>
              </a:spcAft>
              <a:buFont typeface="Arial" pitchFamily="34" charset="0"/>
              <a:buNone/>
              <a:defRPr/>
            </a:pPr>
            <a:r>
              <a:rPr lang="id-ID" dirty="0" smtClean="0"/>
              <a:t>	</a:t>
            </a:r>
          </a:p>
          <a:p>
            <a:pPr marL="0" indent="0" eaLnBrk="1" fontAlgn="auto" hangingPunct="1">
              <a:spcAft>
                <a:spcPts val="0"/>
              </a:spcAft>
              <a:buFont typeface="Arial" pitchFamily="34" charset="0"/>
              <a:buNone/>
              <a:defRPr/>
            </a:pPr>
            <a:r>
              <a:rPr lang="id-ID" dirty="0" smtClean="0"/>
              <a:t>      A	      B	     C	     D	     E</a:t>
            </a:r>
            <a:endParaRPr lang="id-ID" dirty="0"/>
          </a:p>
          <a:p>
            <a:pPr marL="0" indent="0" eaLnBrk="1" fontAlgn="auto" hangingPunct="1">
              <a:spcAft>
                <a:spcPts val="0"/>
              </a:spcAft>
              <a:buFont typeface="Arial" pitchFamily="34" charset="0"/>
              <a:buNone/>
              <a:defRPr/>
            </a:pPr>
            <a:endParaRPr lang="id-ID" dirty="0"/>
          </a:p>
          <a:p>
            <a:pPr eaLnBrk="1" fontAlgn="auto" hangingPunct="1">
              <a:spcAft>
                <a:spcPts val="0"/>
              </a:spcAft>
              <a:buFont typeface="Arial" pitchFamily="34" charset="0"/>
              <a:buChar char="•"/>
              <a:defRPr/>
            </a:pPr>
            <a:r>
              <a:rPr lang="id-ID" sz="1800" dirty="0" smtClean="0"/>
              <a:t>Testee harus memilih satu kotak dari lukisan jawaban, </a:t>
            </a:r>
            <a:r>
              <a:rPr lang="id-ID" sz="1800" dirty="0"/>
              <a:t>kotak mana yang merupakan kelanjutan dari lukisan soal.</a:t>
            </a:r>
          </a:p>
          <a:p>
            <a:pPr marL="0" indent="0" eaLnBrk="1" fontAlgn="auto" hangingPunct="1">
              <a:spcAft>
                <a:spcPts val="0"/>
              </a:spcAft>
              <a:buFont typeface="Arial" pitchFamily="34" charset="0"/>
              <a:buNone/>
              <a:defRPr/>
            </a:pPr>
            <a:endParaRPr lang="id-ID" dirty="0"/>
          </a:p>
        </p:txBody>
      </p:sp>
      <p:sp>
        <p:nvSpPr>
          <p:cNvPr id="4" name="Rectangle 3"/>
          <p:cNvSpPr/>
          <p:nvPr/>
        </p:nvSpPr>
        <p:spPr>
          <a:xfrm>
            <a:off x="827088" y="1541463"/>
            <a:ext cx="865187" cy="43180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id-ID"/>
          </a:p>
        </p:txBody>
      </p:sp>
      <p:sp>
        <p:nvSpPr>
          <p:cNvPr id="5" name="Rectangle 4"/>
          <p:cNvSpPr/>
          <p:nvPr/>
        </p:nvSpPr>
        <p:spPr>
          <a:xfrm>
            <a:off x="3419475" y="1541463"/>
            <a:ext cx="865188" cy="43180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id-ID"/>
          </a:p>
        </p:txBody>
      </p:sp>
      <p:sp>
        <p:nvSpPr>
          <p:cNvPr id="6" name="Rectangle 5"/>
          <p:cNvSpPr/>
          <p:nvPr/>
        </p:nvSpPr>
        <p:spPr>
          <a:xfrm>
            <a:off x="2555875" y="1546225"/>
            <a:ext cx="863600" cy="43180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id-ID"/>
          </a:p>
        </p:txBody>
      </p:sp>
      <p:sp>
        <p:nvSpPr>
          <p:cNvPr id="7" name="Rectangle 6"/>
          <p:cNvSpPr/>
          <p:nvPr/>
        </p:nvSpPr>
        <p:spPr>
          <a:xfrm>
            <a:off x="1692275" y="1546225"/>
            <a:ext cx="863600" cy="43180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id-ID"/>
          </a:p>
        </p:txBody>
      </p:sp>
      <p:sp>
        <p:nvSpPr>
          <p:cNvPr id="8" name="Rectangle 7"/>
          <p:cNvSpPr/>
          <p:nvPr/>
        </p:nvSpPr>
        <p:spPr>
          <a:xfrm>
            <a:off x="4284663" y="2166938"/>
            <a:ext cx="863600" cy="433387"/>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id-ID"/>
          </a:p>
        </p:txBody>
      </p:sp>
      <p:sp>
        <p:nvSpPr>
          <p:cNvPr id="9" name="Rectangle 8"/>
          <p:cNvSpPr/>
          <p:nvPr/>
        </p:nvSpPr>
        <p:spPr>
          <a:xfrm>
            <a:off x="827088" y="2174875"/>
            <a:ext cx="865187" cy="43180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id-ID"/>
          </a:p>
        </p:txBody>
      </p:sp>
      <p:sp>
        <p:nvSpPr>
          <p:cNvPr id="10" name="Rectangle 9"/>
          <p:cNvSpPr/>
          <p:nvPr/>
        </p:nvSpPr>
        <p:spPr>
          <a:xfrm>
            <a:off x="3419475" y="2170113"/>
            <a:ext cx="865188" cy="43180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id-ID"/>
          </a:p>
        </p:txBody>
      </p:sp>
      <p:sp>
        <p:nvSpPr>
          <p:cNvPr id="11" name="Rectangle 10"/>
          <p:cNvSpPr/>
          <p:nvPr/>
        </p:nvSpPr>
        <p:spPr>
          <a:xfrm>
            <a:off x="1692275" y="2174875"/>
            <a:ext cx="863600" cy="43180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id-ID"/>
          </a:p>
        </p:txBody>
      </p:sp>
      <p:sp>
        <p:nvSpPr>
          <p:cNvPr id="12" name="Rectangle 11"/>
          <p:cNvSpPr/>
          <p:nvPr/>
        </p:nvSpPr>
        <p:spPr>
          <a:xfrm>
            <a:off x="2552700" y="2166938"/>
            <a:ext cx="865188" cy="433387"/>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id-ID"/>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304800" y="457200"/>
            <a:ext cx="8229600" cy="6096000"/>
          </a:xfrm>
        </p:spPr>
        <p:txBody>
          <a:bodyPr rtlCol="0">
            <a:normAutofit fontScale="85000" lnSpcReduction="20000"/>
          </a:bodyPr>
          <a:lstStyle/>
          <a:p>
            <a:pPr marL="320040" indent="-320040" eaLnBrk="1" fontAlgn="auto" hangingPunct="1">
              <a:spcAft>
                <a:spcPts val="0"/>
              </a:spcAft>
              <a:buClr>
                <a:schemeClr val="bg1">
                  <a:lumMod val="95000"/>
                </a:schemeClr>
              </a:buClr>
              <a:buFont typeface="Wingdings"/>
              <a:buNone/>
              <a:defRPr/>
            </a:pPr>
            <a:r>
              <a:rPr lang="id-ID" sz="1800" i="1" dirty="0" smtClean="0"/>
              <a:t>4. Space Relation</a:t>
            </a:r>
          </a:p>
          <a:p>
            <a:pPr marL="320040" indent="-320040" eaLnBrk="1" fontAlgn="auto" hangingPunct="1">
              <a:spcAft>
                <a:spcPts val="0"/>
              </a:spcAft>
              <a:buClr>
                <a:schemeClr val="bg1">
                  <a:lumMod val="95000"/>
                </a:schemeClr>
              </a:buClr>
              <a:buFont typeface="Arial" pitchFamily="34" charset="0"/>
              <a:buNone/>
              <a:defRPr/>
            </a:pPr>
            <a:r>
              <a:rPr lang="id-ID" sz="1800" dirty="0" smtClean="0"/>
              <a:t>                        </a:t>
            </a:r>
          </a:p>
          <a:p>
            <a:pPr marL="320040" indent="-320040" eaLnBrk="1" fontAlgn="auto" hangingPunct="1">
              <a:spcAft>
                <a:spcPts val="0"/>
              </a:spcAft>
              <a:buClr>
                <a:schemeClr val="bg1">
                  <a:lumMod val="95000"/>
                </a:schemeClr>
              </a:buClr>
              <a:buFont typeface="Arial" pitchFamily="34" charset="0"/>
              <a:buNone/>
              <a:defRPr/>
            </a:pPr>
            <a:r>
              <a:rPr lang="id-ID" sz="1800" dirty="0" smtClean="0"/>
              <a:t>			</a:t>
            </a:r>
          </a:p>
          <a:p>
            <a:pPr marL="320040" indent="-320040" eaLnBrk="1" fontAlgn="auto" hangingPunct="1">
              <a:spcAft>
                <a:spcPts val="0"/>
              </a:spcAft>
              <a:buClr>
                <a:schemeClr val="bg1">
                  <a:lumMod val="95000"/>
                </a:schemeClr>
              </a:buClr>
              <a:buFont typeface="Arial" pitchFamily="34" charset="0"/>
              <a:buNone/>
              <a:defRPr/>
            </a:pPr>
            <a:endParaRPr lang="id-ID" sz="1800" dirty="0" smtClean="0"/>
          </a:p>
          <a:p>
            <a:pPr marL="320040" indent="-320040" eaLnBrk="1" fontAlgn="auto" hangingPunct="1">
              <a:spcAft>
                <a:spcPts val="0"/>
              </a:spcAft>
              <a:buClr>
                <a:schemeClr val="bg1">
                  <a:lumMod val="95000"/>
                </a:schemeClr>
              </a:buClr>
              <a:buFont typeface="Arial" pitchFamily="34" charset="0"/>
              <a:buNone/>
              <a:defRPr/>
            </a:pPr>
            <a:endParaRPr lang="id-ID" sz="1800" dirty="0" smtClean="0"/>
          </a:p>
          <a:p>
            <a:pPr marL="320040" indent="-320040" eaLnBrk="1" fontAlgn="auto" hangingPunct="1">
              <a:spcAft>
                <a:spcPts val="0"/>
              </a:spcAft>
              <a:buClr>
                <a:schemeClr val="bg1">
                  <a:lumMod val="95000"/>
                </a:schemeClr>
              </a:buClr>
              <a:buFont typeface="Arial" pitchFamily="34" charset="0"/>
              <a:buNone/>
              <a:defRPr/>
            </a:pPr>
            <a:r>
              <a:rPr lang="id-ID" sz="1800" dirty="0" smtClean="0"/>
              <a:t>			a	b	c 	d 	e.</a:t>
            </a:r>
          </a:p>
          <a:p>
            <a:pPr marL="320040" indent="-320040" eaLnBrk="1" fontAlgn="auto" hangingPunct="1">
              <a:spcAft>
                <a:spcPts val="0"/>
              </a:spcAft>
              <a:buClr>
                <a:schemeClr val="bg1">
                  <a:lumMod val="95000"/>
                </a:schemeClr>
              </a:buClr>
              <a:buFont typeface="Arial" pitchFamily="34" charset="0"/>
              <a:buNone/>
              <a:defRPr/>
            </a:pPr>
            <a:endParaRPr lang="id-ID" sz="1800" dirty="0" smtClean="0"/>
          </a:p>
          <a:p>
            <a:pPr marL="320040" indent="-320040" eaLnBrk="1" fontAlgn="auto" hangingPunct="1">
              <a:spcAft>
                <a:spcPts val="0"/>
              </a:spcAft>
              <a:buClr>
                <a:schemeClr val="bg1">
                  <a:lumMod val="95000"/>
                </a:schemeClr>
              </a:buClr>
              <a:buFont typeface="Arial" pitchFamily="34" charset="0"/>
              <a:buNone/>
              <a:defRPr/>
            </a:pPr>
            <a:r>
              <a:rPr lang="id-ID" sz="1800" dirty="0" smtClean="0"/>
              <a:t>	Testee harus memilih salah satu di antara a,b,c,d dan e yang merupakan hasil lipatan dari pola yang ada pada kotak sebelah kiri. </a:t>
            </a:r>
          </a:p>
          <a:p>
            <a:pPr marL="320040" indent="-320040" eaLnBrk="1" fontAlgn="auto" hangingPunct="1">
              <a:spcAft>
                <a:spcPts val="0"/>
              </a:spcAft>
              <a:buClr>
                <a:schemeClr val="bg1">
                  <a:lumMod val="95000"/>
                </a:schemeClr>
              </a:buClr>
              <a:buFont typeface="Arial" pitchFamily="34" charset="0"/>
              <a:buNone/>
              <a:defRPr/>
            </a:pPr>
            <a:endParaRPr lang="id-ID" sz="1800" dirty="0" smtClean="0"/>
          </a:p>
          <a:p>
            <a:pPr marL="320040" indent="-320040" eaLnBrk="1" fontAlgn="auto" hangingPunct="1">
              <a:spcAft>
                <a:spcPts val="0"/>
              </a:spcAft>
              <a:buClr>
                <a:schemeClr val="bg1">
                  <a:lumMod val="95000"/>
                </a:schemeClr>
              </a:buClr>
              <a:buFont typeface="Arial" pitchFamily="34" charset="0"/>
              <a:buNone/>
              <a:defRPr/>
            </a:pPr>
            <a:endParaRPr lang="id-ID" sz="1800" dirty="0" smtClean="0"/>
          </a:p>
          <a:p>
            <a:pPr marL="320040" indent="-320040" eaLnBrk="1" fontAlgn="auto" hangingPunct="1">
              <a:spcAft>
                <a:spcPts val="0"/>
              </a:spcAft>
              <a:buClr>
                <a:schemeClr val="bg1">
                  <a:lumMod val="95000"/>
                </a:schemeClr>
              </a:buClr>
              <a:buFont typeface="Arial" pitchFamily="34" charset="0"/>
              <a:buChar char="•"/>
              <a:defRPr/>
            </a:pPr>
            <a:r>
              <a:rPr lang="id-ID" sz="1800" i="1" dirty="0" smtClean="0"/>
              <a:t>5. Mechanical Reasoning</a:t>
            </a:r>
          </a:p>
          <a:p>
            <a:pPr marL="320040" indent="-320040" eaLnBrk="1" fontAlgn="auto" hangingPunct="1">
              <a:spcAft>
                <a:spcPts val="0"/>
              </a:spcAft>
              <a:buClr>
                <a:schemeClr val="bg1">
                  <a:lumMod val="95000"/>
                </a:schemeClr>
              </a:buClr>
              <a:buFont typeface="Arial" pitchFamily="34" charset="0"/>
              <a:buChar char="•"/>
              <a:defRPr/>
            </a:pPr>
            <a:endParaRPr lang="id-ID" sz="1800" i="1" dirty="0" smtClean="0"/>
          </a:p>
          <a:p>
            <a:pPr marL="320040" indent="-320040" eaLnBrk="1" fontAlgn="auto" hangingPunct="1">
              <a:spcAft>
                <a:spcPts val="0"/>
              </a:spcAft>
              <a:buClr>
                <a:schemeClr val="bg1">
                  <a:lumMod val="95000"/>
                </a:schemeClr>
              </a:buClr>
              <a:buFont typeface="Arial" pitchFamily="34" charset="0"/>
              <a:buChar char="•"/>
              <a:defRPr/>
            </a:pPr>
            <a:endParaRPr lang="id-ID" sz="1800" i="1" dirty="0" smtClean="0"/>
          </a:p>
          <a:p>
            <a:pPr marL="320040" indent="-320040" eaLnBrk="1" fontAlgn="auto" hangingPunct="1">
              <a:spcAft>
                <a:spcPts val="0"/>
              </a:spcAft>
              <a:buClr>
                <a:schemeClr val="bg1">
                  <a:lumMod val="95000"/>
                </a:schemeClr>
              </a:buClr>
              <a:buFont typeface="Arial" pitchFamily="34" charset="0"/>
              <a:buNone/>
              <a:defRPr/>
            </a:pPr>
            <a:r>
              <a:rPr lang="id-ID" sz="1800" dirty="0" smtClean="0"/>
              <a:t> 		                ban mesin</a:t>
            </a:r>
          </a:p>
          <a:p>
            <a:pPr marL="320040" indent="-320040" eaLnBrk="1" fontAlgn="auto" hangingPunct="1">
              <a:spcAft>
                <a:spcPts val="0"/>
              </a:spcAft>
              <a:buClr>
                <a:schemeClr val="bg1">
                  <a:lumMod val="95000"/>
                </a:schemeClr>
              </a:buClr>
              <a:buFont typeface="Arial" pitchFamily="34" charset="0"/>
              <a:buNone/>
              <a:defRPr/>
            </a:pPr>
            <a:endParaRPr lang="id-ID" sz="1800" dirty="0" smtClean="0"/>
          </a:p>
          <a:p>
            <a:pPr marL="320040" indent="-320040" eaLnBrk="1" fontAlgn="auto" hangingPunct="1">
              <a:spcAft>
                <a:spcPts val="0"/>
              </a:spcAft>
              <a:buClr>
                <a:schemeClr val="bg1">
                  <a:lumMod val="95000"/>
                </a:schemeClr>
              </a:buClr>
              <a:buFont typeface="Arial" pitchFamily="34" charset="0"/>
              <a:buNone/>
              <a:defRPr/>
            </a:pPr>
            <a:endParaRPr lang="id-ID" sz="1800" dirty="0" smtClean="0"/>
          </a:p>
          <a:p>
            <a:pPr marL="320040" indent="-320040" eaLnBrk="1" fontAlgn="auto" hangingPunct="1">
              <a:spcAft>
                <a:spcPts val="0"/>
              </a:spcAft>
              <a:buClr>
                <a:schemeClr val="bg1">
                  <a:lumMod val="95000"/>
                </a:schemeClr>
              </a:buClr>
              <a:buFont typeface="Arial" pitchFamily="34" charset="0"/>
              <a:buNone/>
              <a:defRPr/>
            </a:pPr>
            <a:r>
              <a:rPr lang="id-ID" sz="1800" dirty="0" smtClean="0"/>
              <a:t>	Bila roda w berputar menurut putaran jarum jam, maka roda x akan :</a:t>
            </a:r>
          </a:p>
          <a:p>
            <a:pPr marL="342900" indent="-342900" eaLnBrk="1" fontAlgn="auto" hangingPunct="1">
              <a:spcAft>
                <a:spcPts val="0"/>
              </a:spcAft>
              <a:buClr>
                <a:schemeClr val="bg1">
                  <a:lumMod val="95000"/>
                </a:schemeClr>
              </a:buClr>
              <a:buFont typeface="Arial" pitchFamily="34" charset="0"/>
              <a:buAutoNum type="alphaLcPeriod"/>
              <a:defRPr/>
            </a:pPr>
            <a:r>
              <a:rPr lang="id-ID" sz="1800" dirty="0" smtClean="0"/>
              <a:t>Berputar menurut putaran jarum jam</a:t>
            </a:r>
          </a:p>
          <a:p>
            <a:pPr marL="342900" indent="-342900" eaLnBrk="1" fontAlgn="auto" hangingPunct="1">
              <a:spcAft>
                <a:spcPts val="0"/>
              </a:spcAft>
              <a:buClr>
                <a:schemeClr val="bg1">
                  <a:lumMod val="95000"/>
                </a:schemeClr>
              </a:buClr>
              <a:buFont typeface="Arial" pitchFamily="34" charset="0"/>
              <a:buAutoNum type="alphaLcPeriod"/>
              <a:defRPr/>
            </a:pPr>
            <a:r>
              <a:rPr lang="id-ID" sz="1800" dirty="0" smtClean="0"/>
              <a:t>Berputar menentang putaran jarum jam</a:t>
            </a:r>
          </a:p>
          <a:p>
            <a:pPr marL="342900" indent="-342900" eaLnBrk="1" fontAlgn="auto" hangingPunct="1">
              <a:spcAft>
                <a:spcPts val="0"/>
              </a:spcAft>
              <a:buClr>
                <a:schemeClr val="bg1">
                  <a:lumMod val="95000"/>
                </a:schemeClr>
              </a:buClr>
              <a:buFont typeface="Arial" pitchFamily="34" charset="0"/>
              <a:buAutoNum type="alphaLcPeriod"/>
              <a:defRPr/>
            </a:pPr>
            <a:r>
              <a:rPr lang="id-ID" sz="1800" dirty="0" smtClean="0"/>
              <a:t>Berputar bolak-balik</a:t>
            </a:r>
          </a:p>
          <a:p>
            <a:pPr marL="342900" indent="-342900" eaLnBrk="1" fontAlgn="auto" hangingPunct="1">
              <a:spcAft>
                <a:spcPts val="0"/>
              </a:spcAft>
              <a:buClr>
                <a:schemeClr val="bg1">
                  <a:lumMod val="95000"/>
                </a:schemeClr>
              </a:buClr>
              <a:buFont typeface="Arial" pitchFamily="34" charset="0"/>
              <a:buAutoNum type="alphaLcPeriod"/>
              <a:defRPr/>
            </a:pPr>
            <a:r>
              <a:rPr lang="id-ID" sz="1800" dirty="0" smtClean="0"/>
              <a:t>Tidak berputar</a:t>
            </a:r>
          </a:p>
        </p:txBody>
      </p:sp>
      <p:grpSp>
        <p:nvGrpSpPr>
          <p:cNvPr id="2" name="Group 40"/>
          <p:cNvGrpSpPr>
            <a:grpSpLocks/>
          </p:cNvGrpSpPr>
          <p:nvPr/>
        </p:nvGrpSpPr>
        <p:grpSpPr bwMode="auto">
          <a:xfrm>
            <a:off x="838200" y="3810000"/>
            <a:ext cx="3124200" cy="838200"/>
            <a:chOff x="609600" y="2514600"/>
            <a:chExt cx="3124200" cy="838200"/>
          </a:xfrm>
        </p:grpSpPr>
        <p:sp>
          <p:nvSpPr>
            <p:cNvPr id="26" name="Flowchart: Connector 25"/>
            <p:cNvSpPr/>
            <p:nvPr/>
          </p:nvSpPr>
          <p:spPr>
            <a:xfrm>
              <a:off x="609600" y="2514600"/>
              <a:ext cx="762000" cy="762000"/>
            </a:xfrm>
            <a:prstGeom prst="flowChartConnector">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id-ID" dirty="0"/>
            </a:p>
            <a:p>
              <a:pPr algn="ctr">
                <a:defRPr/>
              </a:pPr>
              <a:r>
                <a:rPr lang="id-ID" dirty="0"/>
                <a:t>w</a:t>
              </a:r>
            </a:p>
          </p:txBody>
        </p:sp>
        <p:cxnSp>
          <p:nvCxnSpPr>
            <p:cNvPr id="28" name="Straight Connector 27"/>
            <p:cNvCxnSpPr/>
            <p:nvPr/>
          </p:nvCxnSpPr>
          <p:spPr>
            <a:xfrm>
              <a:off x="1143000" y="2514600"/>
              <a:ext cx="2057400" cy="152400"/>
            </a:xfrm>
            <a:prstGeom prst="line">
              <a:avLst/>
            </a:prstGeom>
          </p:spPr>
          <p:style>
            <a:lnRef idx="1">
              <a:schemeClr val="accent2"/>
            </a:lnRef>
            <a:fillRef idx="0">
              <a:schemeClr val="accent2"/>
            </a:fillRef>
            <a:effectRef idx="0">
              <a:schemeClr val="accent2"/>
            </a:effectRef>
            <a:fontRef idx="minor">
              <a:schemeClr val="tx1"/>
            </a:fontRef>
          </p:style>
        </p:cxnSp>
        <p:cxnSp>
          <p:nvCxnSpPr>
            <p:cNvPr id="29" name="Straight Connector 28"/>
            <p:cNvCxnSpPr/>
            <p:nvPr/>
          </p:nvCxnSpPr>
          <p:spPr>
            <a:xfrm flipV="1">
              <a:off x="1143000" y="3200400"/>
              <a:ext cx="1981200" cy="76200"/>
            </a:xfrm>
            <a:prstGeom prst="line">
              <a:avLst/>
            </a:prstGeom>
          </p:spPr>
          <p:style>
            <a:lnRef idx="1">
              <a:schemeClr val="accent2"/>
            </a:lnRef>
            <a:fillRef idx="0">
              <a:schemeClr val="accent2"/>
            </a:fillRef>
            <a:effectRef idx="0">
              <a:schemeClr val="accent2"/>
            </a:effectRef>
            <a:fontRef idx="minor">
              <a:schemeClr val="tx1"/>
            </a:fontRef>
          </p:style>
        </p:cxnSp>
        <p:sp>
          <p:nvSpPr>
            <p:cNvPr id="31" name="Flowchart: Connector 30"/>
            <p:cNvSpPr/>
            <p:nvPr/>
          </p:nvSpPr>
          <p:spPr>
            <a:xfrm>
              <a:off x="2971800" y="2590800"/>
              <a:ext cx="762000" cy="762000"/>
            </a:xfrm>
            <a:prstGeom prst="flowChartConnector">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id-ID" dirty="0"/>
            </a:p>
            <a:p>
              <a:pPr algn="ctr">
                <a:defRPr/>
              </a:pPr>
              <a:r>
                <a:rPr lang="id-ID" dirty="0"/>
                <a:t>x</a:t>
              </a:r>
            </a:p>
          </p:txBody>
        </p:sp>
        <p:sp>
          <p:nvSpPr>
            <p:cNvPr id="32" name="Flowchart: Connector 31"/>
            <p:cNvSpPr/>
            <p:nvPr/>
          </p:nvSpPr>
          <p:spPr>
            <a:xfrm>
              <a:off x="914400" y="2667000"/>
              <a:ext cx="228600" cy="2286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33" name="Flowchart: Connector 32"/>
            <p:cNvSpPr/>
            <p:nvPr/>
          </p:nvSpPr>
          <p:spPr>
            <a:xfrm>
              <a:off x="3200400" y="2743200"/>
              <a:ext cx="228600" cy="2286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cxnSp>
          <p:nvCxnSpPr>
            <p:cNvPr id="37" name="Straight Arrow Connector 36"/>
            <p:cNvCxnSpPr/>
            <p:nvPr/>
          </p:nvCxnSpPr>
          <p:spPr>
            <a:xfrm flipV="1">
              <a:off x="1600200" y="2743200"/>
              <a:ext cx="304800" cy="15240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39" name="Straight Arrow Connector 38"/>
            <p:cNvCxnSpPr/>
            <p:nvPr/>
          </p:nvCxnSpPr>
          <p:spPr>
            <a:xfrm>
              <a:off x="1600200" y="3048000"/>
              <a:ext cx="304800" cy="7620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grpSp>
      <p:grpSp>
        <p:nvGrpSpPr>
          <p:cNvPr id="4" name="Group 81"/>
          <p:cNvGrpSpPr>
            <a:grpSpLocks/>
          </p:cNvGrpSpPr>
          <p:nvPr/>
        </p:nvGrpSpPr>
        <p:grpSpPr bwMode="auto">
          <a:xfrm>
            <a:off x="533400" y="685800"/>
            <a:ext cx="411163" cy="1371600"/>
            <a:chOff x="533400" y="533400"/>
            <a:chExt cx="410840" cy="1371600"/>
          </a:xfrm>
        </p:grpSpPr>
        <p:grpSp>
          <p:nvGrpSpPr>
            <p:cNvPr id="5" name="Group 46"/>
            <p:cNvGrpSpPr>
              <a:grpSpLocks/>
            </p:cNvGrpSpPr>
            <p:nvPr/>
          </p:nvGrpSpPr>
          <p:grpSpPr bwMode="auto">
            <a:xfrm rot="10800000">
              <a:off x="563239" y="1219200"/>
              <a:ext cx="381001" cy="381000"/>
              <a:chOff x="599607" y="929390"/>
              <a:chExt cx="554636" cy="554636"/>
            </a:xfrm>
          </p:grpSpPr>
          <p:sp>
            <p:nvSpPr>
              <p:cNvPr id="44" name="Freeform 43"/>
              <p:cNvSpPr/>
              <p:nvPr/>
            </p:nvSpPr>
            <p:spPr>
              <a:xfrm>
                <a:off x="673500" y="936322"/>
                <a:ext cx="480305" cy="390557"/>
              </a:xfrm>
              <a:custGeom>
                <a:avLst/>
                <a:gdLst>
                  <a:gd name="connsiteX0" fmla="*/ 0 w 479686"/>
                  <a:gd name="connsiteY0" fmla="*/ 0 h 389744"/>
                  <a:gd name="connsiteX1" fmla="*/ 29981 w 479686"/>
                  <a:gd name="connsiteY1" fmla="*/ 134912 h 389744"/>
                  <a:gd name="connsiteX2" fmla="*/ 74951 w 479686"/>
                  <a:gd name="connsiteY2" fmla="*/ 164892 h 389744"/>
                  <a:gd name="connsiteX3" fmla="*/ 164892 w 479686"/>
                  <a:gd name="connsiteY3" fmla="*/ 194872 h 389744"/>
                  <a:gd name="connsiteX4" fmla="*/ 284813 w 479686"/>
                  <a:gd name="connsiteY4" fmla="*/ 179882 h 389744"/>
                  <a:gd name="connsiteX5" fmla="*/ 299804 w 479686"/>
                  <a:gd name="connsiteY5" fmla="*/ 134912 h 389744"/>
                  <a:gd name="connsiteX6" fmla="*/ 329784 w 479686"/>
                  <a:gd name="connsiteY6" fmla="*/ 104931 h 389744"/>
                  <a:gd name="connsiteX7" fmla="*/ 344774 w 479686"/>
                  <a:gd name="connsiteY7" fmla="*/ 0 h 389744"/>
                  <a:gd name="connsiteX8" fmla="*/ 479686 w 479686"/>
                  <a:gd name="connsiteY8" fmla="*/ 389744 h 389744"/>
                  <a:gd name="connsiteX9" fmla="*/ 479686 w 479686"/>
                  <a:gd name="connsiteY9" fmla="*/ 389744 h 389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9686" h="389744">
                    <a:moveTo>
                      <a:pt x="0" y="0"/>
                    </a:moveTo>
                    <a:cubicBezTo>
                      <a:pt x="153" y="918"/>
                      <a:pt x="14444" y="115491"/>
                      <a:pt x="29981" y="134912"/>
                    </a:cubicBezTo>
                    <a:cubicBezTo>
                      <a:pt x="41235" y="148980"/>
                      <a:pt x="58488" y="157575"/>
                      <a:pt x="74951" y="164892"/>
                    </a:cubicBezTo>
                    <a:cubicBezTo>
                      <a:pt x="103829" y="177727"/>
                      <a:pt x="164892" y="194872"/>
                      <a:pt x="164892" y="194872"/>
                    </a:cubicBezTo>
                    <a:cubicBezTo>
                      <a:pt x="204866" y="189875"/>
                      <a:pt x="248000" y="196243"/>
                      <a:pt x="284813" y="179882"/>
                    </a:cubicBezTo>
                    <a:cubicBezTo>
                      <a:pt x="299252" y="173465"/>
                      <a:pt x="291674" y="148461"/>
                      <a:pt x="299804" y="134912"/>
                    </a:cubicBezTo>
                    <a:cubicBezTo>
                      <a:pt x="307075" y="122793"/>
                      <a:pt x="319791" y="114925"/>
                      <a:pt x="329784" y="104931"/>
                    </a:cubicBezTo>
                    <a:lnTo>
                      <a:pt x="344774" y="0"/>
                    </a:lnTo>
                    <a:lnTo>
                      <a:pt x="479686" y="389744"/>
                    </a:lnTo>
                    <a:lnTo>
                      <a:pt x="479686" y="389744"/>
                    </a:lnTo>
                  </a:path>
                </a:pathLst>
              </a:custGeom>
            </p:spPr>
            <p:style>
              <a:lnRef idx="1">
                <a:schemeClr val="accent2"/>
              </a:lnRef>
              <a:fillRef idx="0">
                <a:schemeClr val="accent2"/>
              </a:fillRef>
              <a:effectRef idx="0">
                <a:schemeClr val="accent2"/>
              </a:effectRef>
              <a:fontRef idx="minor">
                <a:schemeClr val="tx1"/>
              </a:fontRef>
            </p:style>
            <p:txBody>
              <a:bodyPr anchor="ctr"/>
              <a:lstStyle/>
              <a:p>
                <a:pPr algn="ctr">
                  <a:defRPr/>
                </a:pPr>
                <a:endParaRPr lang="id-ID"/>
              </a:p>
            </p:txBody>
          </p:sp>
          <p:sp>
            <p:nvSpPr>
              <p:cNvPr id="45" name="Freeform 44"/>
              <p:cNvSpPr/>
              <p:nvPr/>
            </p:nvSpPr>
            <p:spPr>
              <a:xfrm>
                <a:off x="599607" y="980232"/>
                <a:ext cx="60038" cy="376690"/>
              </a:xfrm>
              <a:custGeom>
                <a:avLst/>
                <a:gdLst>
                  <a:gd name="connsiteX0" fmla="*/ 59960 w 59960"/>
                  <a:gd name="connsiteY0" fmla="*/ 0 h 374754"/>
                  <a:gd name="connsiteX1" fmla="*/ 44970 w 59960"/>
                  <a:gd name="connsiteY1" fmla="*/ 194872 h 374754"/>
                  <a:gd name="connsiteX2" fmla="*/ 0 w 59960"/>
                  <a:gd name="connsiteY2" fmla="*/ 374754 h 374754"/>
                  <a:gd name="connsiteX3" fmla="*/ 0 w 59960"/>
                  <a:gd name="connsiteY3" fmla="*/ 374754 h 374754"/>
                </a:gdLst>
                <a:ahLst/>
                <a:cxnLst>
                  <a:cxn ang="0">
                    <a:pos x="connsiteX0" y="connsiteY0"/>
                  </a:cxn>
                  <a:cxn ang="0">
                    <a:pos x="connsiteX1" y="connsiteY1"/>
                  </a:cxn>
                  <a:cxn ang="0">
                    <a:pos x="connsiteX2" y="connsiteY2"/>
                  </a:cxn>
                  <a:cxn ang="0">
                    <a:pos x="connsiteX3" y="connsiteY3"/>
                  </a:cxn>
                </a:cxnLst>
                <a:rect l="l" t="t" r="r" b="b"/>
                <a:pathLst>
                  <a:path w="59960" h="374754">
                    <a:moveTo>
                      <a:pt x="59960" y="0"/>
                    </a:moveTo>
                    <a:cubicBezTo>
                      <a:pt x="54963" y="64957"/>
                      <a:pt x="53396" y="130270"/>
                      <a:pt x="44970" y="194872"/>
                    </a:cubicBezTo>
                    <a:cubicBezTo>
                      <a:pt x="27938" y="325449"/>
                      <a:pt x="34458" y="305835"/>
                      <a:pt x="0" y="374754"/>
                    </a:cubicBezTo>
                    <a:lnTo>
                      <a:pt x="0" y="374754"/>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id-ID"/>
              </a:p>
            </p:txBody>
          </p:sp>
          <p:sp>
            <p:nvSpPr>
              <p:cNvPr id="46" name="Freeform 45"/>
              <p:cNvSpPr/>
              <p:nvPr/>
            </p:nvSpPr>
            <p:spPr>
              <a:xfrm>
                <a:off x="613462" y="1280659"/>
                <a:ext cx="540343" cy="210299"/>
              </a:xfrm>
              <a:custGeom>
                <a:avLst/>
                <a:gdLst>
                  <a:gd name="connsiteX0" fmla="*/ 0 w 539646"/>
                  <a:gd name="connsiteY0" fmla="*/ 44970 h 209862"/>
                  <a:gd name="connsiteX1" fmla="*/ 29980 w 539646"/>
                  <a:gd name="connsiteY1" fmla="*/ 89941 h 209862"/>
                  <a:gd name="connsiteX2" fmla="*/ 149901 w 539646"/>
                  <a:gd name="connsiteY2" fmla="*/ 194872 h 209862"/>
                  <a:gd name="connsiteX3" fmla="*/ 194872 w 539646"/>
                  <a:gd name="connsiteY3" fmla="*/ 209862 h 209862"/>
                  <a:gd name="connsiteX4" fmla="*/ 344773 w 539646"/>
                  <a:gd name="connsiteY4" fmla="*/ 179882 h 209862"/>
                  <a:gd name="connsiteX5" fmla="*/ 434714 w 539646"/>
                  <a:gd name="connsiteY5" fmla="*/ 134911 h 209862"/>
                  <a:gd name="connsiteX6" fmla="*/ 494675 w 539646"/>
                  <a:gd name="connsiteY6" fmla="*/ 59961 h 209862"/>
                  <a:gd name="connsiteX7" fmla="*/ 509665 w 539646"/>
                  <a:gd name="connsiteY7" fmla="*/ 14990 h 209862"/>
                  <a:gd name="connsiteX8" fmla="*/ 509665 w 539646"/>
                  <a:gd name="connsiteY8" fmla="*/ 29980 h 209862"/>
                  <a:gd name="connsiteX9" fmla="*/ 539646 w 539646"/>
                  <a:gd name="connsiteY9" fmla="*/ 0 h 209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9646" h="209862">
                    <a:moveTo>
                      <a:pt x="0" y="44970"/>
                    </a:moveTo>
                    <a:cubicBezTo>
                      <a:pt x="9993" y="59960"/>
                      <a:pt x="18116" y="76383"/>
                      <a:pt x="29980" y="89941"/>
                    </a:cubicBezTo>
                    <a:cubicBezTo>
                      <a:pt x="60369" y="124672"/>
                      <a:pt x="104750" y="172297"/>
                      <a:pt x="149901" y="194872"/>
                    </a:cubicBezTo>
                    <a:cubicBezTo>
                      <a:pt x="164034" y="201938"/>
                      <a:pt x="179882" y="204865"/>
                      <a:pt x="194872" y="209862"/>
                    </a:cubicBezTo>
                    <a:cubicBezTo>
                      <a:pt x="233543" y="204338"/>
                      <a:pt x="302911" y="200813"/>
                      <a:pt x="344773" y="179882"/>
                    </a:cubicBezTo>
                    <a:cubicBezTo>
                      <a:pt x="461016" y="121761"/>
                      <a:pt x="321674" y="172593"/>
                      <a:pt x="434714" y="134911"/>
                    </a:cubicBezTo>
                    <a:cubicBezTo>
                      <a:pt x="462600" y="107026"/>
                      <a:pt x="475765" y="97781"/>
                      <a:pt x="494675" y="59961"/>
                    </a:cubicBezTo>
                    <a:cubicBezTo>
                      <a:pt x="501741" y="45828"/>
                      <a:pt x="502599" y="29123"/>
                      <a:pt x="509665" y="14990"/>
                    </a:cubicBezTo>
                    <a:cubicBezTo>
                      <a:pt x="511900" y="10521"/>
                      <a:pt x="509665" y="24983"/>
                      <a:pt x="509665" y="29980"/>
                    </a:cubicBezTo>
                    <a:lnTo>
                      <a:pt x="539646" y="0"/>
                    </a:lnTo>
                  </a:path>
                </a:pathLst>
              </a:custGeom>
            </p:spPr>
            <p:style>
              <a:lnRef idx="1">
                <a:schemeClr val="accent2"/>
              </a:lnRef>
              <a:fillRef idx="0">
                <a:schemeClr val="accent2"/>
              </a:fillRef>
              <a:effectRef idx="0">
                <a:schemeClr val="accent2"/>
              </a:effectRef>
              <a:fontRef idx="minor">
                <a:schemeClr val="tx1"/>
              </a:fontRef>
            </p:style>
            <p:txBody>
              <a:bodyPr anchor="ctr"/>
              <a:lstStyle/>
              <a:p>
                <a:pPr algn="ctr">
                  <a:defRPr/>
                </a:pPr>
                <a:endParaRPr lang="id-ID"/>
              </a:p>
            </p:txBody>
          </p:sp>
        </p:grpSp>
        <p:sp>
          <p:nvSpPr>
            <p:cNvPr id="48" name="Flowchart: Connector 47"/>
            <p:cNvSpPr/>
            <p:nvPr/>
          </p:nvSpPr>
          <p:spPr>
            <a:xfrm>
              <a:off x="533400" y="914400"/>
              <a:ext cx="304561" cy="304800"/>
            </a:xfrm>
            <a:prstGeom prst="flowChartConnector">
              <a:avLst/>
            </a:prstGeom>
            <a:noFill/>
          </p:spPr>
          <p:style>
            <a:lnRef idx="2">
              <a:schemeClr val="accent4"/>
            </a:lnRef>
            <a:fillRef idx="1">
              <a:schemeClr val="lt1"/>
            </a:fillRef>
            <a:effectRef idx="0">
              <a:schemeClr val="accent4"/>
            </a:effectRef>
            <a:fontRef idx="minor">
              <a:schemeClr val="dk1"/>
            </a:fontRef>
          </p:style>
          <p:txBody>
            <a:bodyPr anchor="ctr"/>
            <a:lstStyle/>
            <a:p>
              <a:pPr algn="ctr">
                <a:defRPr/>
              </a:pPr>
              <a:endParaRPr lang="id-ID"/>
            </a:p>
          </p:txBody>
        </p:sp>
        <p:grpSp>
          <p:nvGrpSpPr>
            <p:cNvPr id="6" name="Group 48"/>
            <p:cNvGrpSpPr>
              <a:grpSpLocks/>
            </p:cNvGrpSpPr>
            <p:nvPr/>
          </p:nvGrpSpPr>
          <p:grpSpPr bwMode="auto">
            <a:xfrm>
              <a:off x="533400" y="533400"/>
              <a:ext cx="381001" cy="381000"/>
              <a:chOff x="599607" y="929390"/>
              <a:chExt cx="554636" cy="554636"/>
            </a:xfrm>
          </p:grpSpPr>
          <p:sp>
            <p:nvSpPr>
              <p:cNvPr id="50" name="Freeform 49"/>
              <p:cNvSpPr/>
              <p:nvPr/>
            </p:nvSpPr>
            <p:spPr>
              <a:xfrm>
                <a:off x="673500" y="929390"/>
                <a:ext cx="480305" cy="390557"/>
              </a:xfrm>
              <a:custGeom>
                <a:avLst/>
                <a:gdLst>
                  <a:gd name="connsiteX0" fmla="*/ 0 w 479686"/>
                  <a:gd name="connsiteY0" fmla="*/ 0 h 389744"/>
                  <a:gd name="connsiteX1" fmla="*/ 29981 w 479686"/>
                  <a:gd name="connsiteY1" fmla="*/ 134912 h 389744"/>
                  <a:gd name="connsiteX2" fmla="*/ 74951 w 479686"/>
                  <a:gd name="connsiteY2" fmla="*/ 164892 h 389744"/>
                  <a:gd name="connsiteX3" fmla="*/ 164892 w 479686"/>
                  <a:gd name="connsiteY3" fmla="*/ 194872 h 389744"/>
                  <a:gd name="connsiteX4" fmla="*/ 284813 w 479686"/>
                  <a:gd name="connsiteY4" fmla="*/ 179882 h 389744"/>
                  <a:gd name="connsiteX5" fmla="*/ 299804 w 479686"/>
                  <a:gd name="connsiteY5" fmla="*/ 134912 h 389744"/>
                  <a:gd name="connsiteX6" fmla="*/ 329784 w 479686"/>
                  <a:gd name="connsiteY6" fmla="*/ 104931 h 389744"/>
                  <a:gd name="connsiteX7" fmla="*/ 344774 w 479686"/>
                  <a:gd name="connsiteY7" fmla="*/ 0 h 389744"/>
                  <a:gd name="connsiteX8" fmla="*/ 479686 w 479686"/>
                  <a:gd name="connsiteY8" fmla="*/ 389744 h 389744"/>
                  <a:gd name="connsiteX9" fmla="*/ 479686 w 479686"/>
                  <a:gd name="connsiteY9" fmla="*/ 389744 h 389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9686" h="389744">
                    <a:moveTo>
                      <a:pt x="0" y="0"/>
                    </a:moveTo>
                    <a:cubicBezTo>
                      <a:pt x="153" y="918"/>
                      <a:pt x="14444" y="115491"/>
                      <a:pt x="29981" y="134912"/>
                    </a:cubicBezTo>
                    <a:cubicBezTo>
                      <a:pt x="41235" y="148980"/>
                      <a:pt x="58488" y="157575"/>
                      <a:pt x="74951" y="164892"/>
                    </a:cubicBezTo>
                    <a:cubicBezTo>
                      <a:pt x="103829" y="177727"/>
                      <a:pt x="164892" y="194872"/>
                      <a:pt x="164892" y="194872"/>
                    </a:cubicBezTo>
                    <a:cubicBezTo>
                      <a:pt x="204866" y="189875"/>
                      <a:pt x="248000" y="196243"/>
                      <a:pt x="284813" y="179882"/>
                    </a:cubicBezTo>
                    <a:cubicBezTo>
                      <a:pt x="299252" y="173465"/>
                      <a:pt x="291674" y="148461"/>
                      <a:pt x="299804" y="134912"/>
                    </a:cubicBezTo>
                    <a:cubicBezTo>
                      <a:pt x="307075" y="122793"/>
                      <a:pt x="319791" y="114925"/>
                      <a:pt x="329784" y="104931"/>
                    </a:cubicBezTo>
                    <a:lnTo>
                      <a:pt x="344774" y="0"/>
                    </a:lnTo>
                    <a:lnTo>
                      <a:pt x="479686" y="389744"/>
                    </a:lnTo>
                    <a:lnTo>
                      <a:pt x="479686" y="389744"/>
                    </a:lnTo>
                  </a:path>
                </a:pathLst>
              </a:custGeom>
            </p:spPr>
            <p:style>
              <a:lnRef idx="1">
                <a:schemeClr val="accent2"/>
              </a:lnRef>
              <a:fillRef idx="0">
                <a:schemeClr val="accent2"/>
              </a:fillRef>
              <a:effectRef idx="0">
                <a:schemeClr val="accent2"/>
              </a:effectRef>
              <a:fontRef idx="minor">
                <a:schemeClr val="tx1"/>
              </a:fontRef>
            </p:style>
            <p:txBody>
              <a:bodyPr anchor="ctr"/>
              <a:lstStyle/>
              <a:p>
                <a:pPr algn="ctr">
                  <a:defRPr/>
                </a:pPr>
                <a:endParaRPr lang="id-ID"/>
              </a:p>
            </p:txBody>
          </p:sp>
          <p:sp>
            <p:nvSpPr>
              <p:cNvPr id="51" name="Freeform 50"/>
              <p:cNvSpPr/>
              <p:nvPr/>
            </p:nvSpPr>
            <p:spPr>
              <a:xfrm>
                <a:off x="599607" y="973299"/>
                <a:ext cx="60038" cy="376690"/>
              </a:xfrm>
              <a:custGeom>
                <a:avLst/>
                <a:gdLst>
                  <a:gd name="connsiteX0" fmla="*/ 59960 w 59960"/>
                  <a:gd name="connsiteY0" fmla="*/ 0 h 374754"/>
                  <a:gd name="connsiteX1" fmla="*/ 44970 w 59960"/>
                  <a:gd name="connsiteY1" fmla="*/ 194872 h 374754"/>
                  <a:gd name="connsiteX2" fmla="*/ 0 w 59960"/>
                  <a:gd name="connsiteY2" fmla="*/ 374754 h 374754"/>
                  <a:gd name="connsiteX3" fmla="*/ 0 w 59960"/>
                  <a:gd name="connsiteY3" fmla="*/ 374754 h 374754"/>
                </a:gdLst>
                <a:ahLst/>
                <a:cxnLst>
                  <a:cxn ang="0">
                    <a:pos x="connsiteX0" y="connsiteY0"/>
                  </a:cxn>
                  <a:cxn ang="0">
                    <a:pos x="connsiteX1" y="connsiteY1"/>
                  </a:cxn>
                  <a:cxn ang="0">
                    <a:pos x="connsiteX2" y="connsiteY2"/>
                  </a:cxn>
                  <a:cxn ang="0">
                    <a:pos x="connsiteX3" y="connsiteY3"/>
                  </a:cxn>
                </a:cxnLst>
                <a:rect l="l" t="t" r="r" b="b"/>
                <a:pathLst>
                  <a:path w="59960" h="374754">
                    <a:moveTo>
                      <a:pt x="59960" y="0"/>
                    </a:moveTo>
                    <a:cubicBezTo>
                      <a:pt x="54963" y="64957"/>
                      <a:pt x="53396" y="130270"/>
                      <a:pt x="44970" y="194872"/>
                    </a:cubicBezTo>
                    <a:cubicBezTo>
                      <a:pt x="27938" y="325449"/>
                      <a:pt x="34458" y="305835"/>
                      <a:pt x="0" y="374754"/>
                    </a:cubicBezTo>
                    <a:lnTo>
                      <a:pt x="0" y="374754"/>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id-ID"/>
              </a:p>
            </p:txBody>
          </p:sp>
          <p:sp>
            <p:nvSpPr>
              <p:cNvPr id="52" name="Freeform 51"/>
              <p:cNvSpPr/>
              <p:nvPr/>
            </p:nvSpPr>
            <p:spPr>
              <a:xfrm>
                <a:off x="613462" y="1273727"/>
                <a:ext cx="540343" cy="210299"/>
              </a:xfrm>
              <a:custGeom>
                <a:avLst/>
                <a:gdLst>
                  <a:gd name="connsiteX0" fmla="*/ 0 w 539646"/>
                  <a:gd name="connsiteY0" fmla="*/ 44970 h 209862"/>
                  <a:gd name="connsiteX1" fmla="*/ 29980 w 539646"/>
                  <a:gd name="connsiteY1" fmla="*/ 89941 h 209862"/>
                  <a:gd name="connsiteX2" fmla="*/ 149901 w 539646"/>
                  <a:gd name="connsiteY2" fmla="*/ 194872 h 209862"/>
                  <a:gd name="connsiteX3" fmla="*/ 194872 w 539646"/>
                  <a:gd name="connsiteY3" fmla="*/ 209862 h 209862"/>
                  <a:gd name="connsiteX4" fmla="*/ 344773 w 539646"/>
                  <a:gd name="connsiteY4" fmla="*/ 179882 h 209862"/>
                  <a:gd name="connsiteX5" fmla="*/ 434714 w 539646"/>
                  <a:gd name="connsiteY5" fmla="*/ 134911 h 209862"/>
                  <a:gd name="connsiteX6" fmla="*/ 494675 w 539646"/>
                  <a:gd name="connsiteY6" fmla="*/ 59961 h 209862"/>
                  <a:gd name="connsiteX7" fmla="*/ 509665 w 539646"/>
                  <a:gd name="connsiteY7" fmla="*/ 14990 h 209862"/>
                  <a:gd name="connsiteX8" fmla="*/ 509665 w 539646"/>
                  <a:gd name="connsiteY8" fmla="*/ 29980 h 209862"/>
                  <a:gd name="connsiteX9" fmla="*/ 539646 w 539646"/>
                  <a:gd name="connsiteY9" fmla="*/ 0 h 209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9646" h="209862">
                    <a:moveTo>
                      <a:pt x="0" y="44970"/>
                    </a:moveTo>
                    <a:cubicBezTo>
                      <a:pt x="9993" y="59960"/>
                      <a:pt x="18116" y="76383"/>
                      <a:pt x="29980" y="89941"/>
                    </a:cubicBezTo>
                    <a:cubicBezTo>
                      <a:pt x="60369" y="124672"/>
                      <a:pt x="104750" y="172297"/>
                      <a:pt x="149901" y="194872"/>
                    </a:cubicBezTo>
                    <a:cubicBezTo>
                      <a:pt x="164034" y="201938"/>
                      <a:pt x="179882" y="204865"/>
                      <a:pt x="194872" y="209862"/>
                    </a:cubicBezTo>
                    <a:cubicBezTo>
                      <a:pt x="233543" y="204338"/>
                      <a:pt x="302911" y="200813"/>
                      <a:pt x="344773" y="179882"/>
                    </a:cubicBezTo>
                    <a:cubicBezTo>
                      <a:pt x="461016" y="121761"/>
                      <a:pt x="321674" y="172593"/>
                      <a:pt x="434714" y="134911"/>
                    </a:cubicBezTo>
                    <a:cubicBezTo>
                      <a:pt x="462600" y="107026"/>
                      <a:pt x="475765" y="97781"/>
                      <a:pt x="494675" y="59961"/>
                    </a:cubicBezTo>
                    <a:cubicBezTo>
                      <a:pt x="501741" y="45828"/>
                      <a:pt x="502599" y="29123"/>
                      <a:pt x="509665" y="14990"/>
                    </a:cubicBezTo>
                    <a:cubicBezTo>
                      <a:pt x="511900" y="10521"/>
                      <a:pt x="509665" y="24983"/>
                      <a:pt x="509665" y="29980"/>
                    </a:cubicBezTo>
                    <a:lnTo>
                      <a:pt x="539646" y="0"/>
                    </a:lnTo>
                  </a:path>
                </a:pathLst>
              </a:custGeom>
            </p:spPr>
            <p:style>
              <a:lnRef idx="1">
                <a:schemeClr val="accent2"/>
              </a:lnRef>
              <a:fillRef idx="0">
                <a:schemeClr val="accent2"/>
              </a:fillRef>
              <a:effectRef idx="0">
                <a:schemeClr val="accent2"/>
              </a:effectRef>
              <a:fontRef idx="minor">
                <a:schemeClr val="tx1"/>
              </a:fontRef>
            </p:style>
            <p:txBody>
              <a:bodyPr anchor="ctr"/>
              <a:lstStyle/>
              <a:p>
                <a:pPr algn="ctr">
                  <a:defRPr/>
                </a:pPr>
                <a:endParaRPr lang="id-ID"/>
              </a:p>
            </p:txBody>
          </p:sp>
        </p:grpSp>
        <p:sp>
          <p:nvSpPr>
            <p:cNvPr id="53" name="Flowchart: Connector 52"/>
            <p:cNvSpPr/>
            <p:nvPr/>
          </p:nvSpPr>
          <p:spPr>
            <a:xfrm>
              <a:off x="609540" y="1600200"/>
              <a:ext cx="304561" cy="304800"/>
            </a:xfrm>
            <a:prstGeom prst="flowChartConnector">
              <a:avLst/>
            </a:prstGeom>
            <a:noFill/>
          </p:spPr>
          <p:style>
            <a:lnRef idx="2">
              <a:schemeClr val="accent4"/>
            </a:lnRef>
            <a:fillRef idx="1">
              <a:schemeClr val="lt1"/>
            </a:fillRef>
            <a:effectRef idx="0">
              <a:schemeClr val="accent4"/>
            </a:effectRef>
            <a:fontRef idx="minor">
              <a:schemeClr val="dk1"/>
            </a:fontRef>
          </p:style>
          <p:txBody>
            <a:bodyPr anchor="ctr"/>
            <a:lstStyle/>
            <a:p>
              <a:pPr algn="ctr">
                <a:defRPr/>
              </a:pPr>
              <a:endParaRPr lang="id-ID"/>
            </a:p>
          </p:txBody>
        </p:sp>
      </p:grpSp>
      <p:cxnSp>
        <p:nvCxnSpPr>
          <p:cNvPr id="55" name="Straight Connector 54"/>
          <p:cNvCxnSpPr/>
          <p:nvPr/>
        </p:nvCxnSpPr>
        <p:spPr>
          <a:xfrm rot="5400000">
            <a:off x="723901" y="1257300"/>
            <a:ext cx="1143000" cy="3175"/>
          </a:xfrm>
          <a:prstGeom prst="line">
            <a:avLst/>
          </a:prstGeom>
        </p:spPr>
        <p:style>
          <a:lnRef idx="1">
            <a:schemeClr val="accent1"/>
          </a:lnRef>
          <a:fillRef idx="0">
            <a:schemeClr val="accent1"/>
          </a:fillRef>
          <a:effectRef idx="0">
            <a:schemeClr val="accent1"/>
          </a:effectRef>
          <a:fontRef idx="minor">
            <a:schemeClr val="tx1"/>
          </a:fontRef>
        </p:style>
      </p:cxnSp>
      <p:sp>
        <p:nvSpPr>
          <p:cNvPr id="57" name="Flowchart: Direct Access Storage 56"/>
          <p:cNvSpPr/>
          <p:nvPr/>
        </p:nvSpPr>
        <p:spPr>
          <a:xfrm rot="8463138">
            <a:off x="1570038" y="1100138"/>
            <a:ext cx="914400" cy="228600"/>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58" name="Flowchart: Direct Access Storage 57"/>
          <p:cNvSpPr/>
          <p:nvPr/>
        </p:nvSpPr>
        <p:spPr>
          <a:xfrm rot="8463138">
            <a:off x="2427288" y="1012825"/>
            <a:ext cx="914400" cy="412750"/>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grpSp>
        <p:nvGrpSpPr>
          <p:cNvPr id="7" name="Group 66"/>
          <p:cNvGrpSpPr>
            <a:grpSpLocks/>
          </p:cNvGrpSpPr>
          <p:nvPr/>
        </p:nvGrpSpPr>
        <p:grpSpPr bwMode="auto">
          <a:xfrm>
            <a:off x="3733800" y="838200"/>
            <a:ext cx="381000" cy="611188"/>
            <a:chOff x="3733800" y="838200"/>
            <a:chExt cx="381000" cy="611188"/>
          </a:xfrm>
        </p:grpSpPr>
        <p:sp>
          <p:nvSpPr>
            <p:cNvPr id="60" name="Flowchart: Connector 59"/>
            <p:cNvSpPr/>
            <p:nvPr/>
          </p:nvSpPr>
          <p:spPr>
            <a:xfrm>
              <a:off x="3810000" y="838200"/>
              <a:ext cx="228600" cy="2286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cxnSp>
          <p:nvCxnSpPr>
            <p:cNvPr id="62" name="Straight Connector 61"/>
            <p:cNvCxnSpPr>
              <a:stCxn id="60" idx="2"/>
            </p:cNvCxnSpPr>
            <p:nvPr/>
          </p:nvCxnSpPr>
          <p:spPr>
            <a:xfrm rot="10800000" flipV="1">
              <a:off x="3733800" y="952500"/>
              <a:ext cx="76200" cy="4953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60" idx="6"/>
            </p:cNvCxnSpPr>
            <p:nvPr/>
          </p:nvCxnSpPr>
          <p:spPr>
            <a:xfrm>
              <a:off x="4038600" y="952500"/>
              <a:ext cx="76200" cy="4953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3733800" y="1447800"/>
              <a:ext cx="381000" cy="158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 name="Group 67"/>
          <p:cNvGrpSpPr>
            <a:grpSpLocks/>
          </p:cNvGrpSpPr>
          <p:nvPr/>
        </p:nvGrpSpPr>
        <p:grpSpPr bwMode="auto">
          <a:xfrm>
            <a:off x="4419600" y="609600"/>
            <a:ext cx="838200" cy="838200"/>
            <a:chOff x="3733800" y="838200"/>
            <a:chExt cx="381000" cy="611188"/>
          </a:xfrm>
        </p:grpSpPr>
        <p:sp>
          <p:nvSpPr>
            <p:cNvPr id="69" name="Flowchart: Connector 68"/>
            <p:cNvSpPr/>
            <p:nvPr/>
          </p:nvSpPr>
          <p:spPr>
            <a:xfrm>
              <a:off x="3810289" y="838200"/>
              <a:ext cx="228023" cy="2280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cxnSp>
          <p:nvCxnSpPr>
            <p:cNvPr id="70" name="Straight Connector 69"/>
            <p:cNvCxnSpPr>
              <a:stCxn id="69" idx="2"/>
            </p:cNvCxnSpPr>
            <p:nvPr/>
          </p:nvCxnSpPr>
          <p:spPr>
            <a:xfrm rot="10800000" flipV="1">
              <a:off x="3733800" y="952798"/>
              <a:ext cx="76489" cy="495433"/>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69" idx="6"/>
            </p:cNvCxnSpPr>
            <p:nvPr/>
          </p:nvCxnSpPr>
          <p:spPr>
            <a:xfrm>
              <a:off x="4038311" y="952798"/>
              <a:ext cx="76489" cy="495433"/>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3733800" y="1448231"/>
              <a:ext cx="381000" cy="1157"/>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9" name="Group 72"/>
          <p:cNvGrpSpPr>
            <a:grpSpLocks/>
          </p:cNvGrpSpPr>
          <p:nvPr/>
        </p:nvGrpSpPr>
        <p:grpSpPr bwMode="auto">
          <a:xfrm rot="10800000">
            <a:off x="5410200" y="609600"/>
            <a:ext cx="838200" cy="838200"/>
            <a:chOff x="3733800" y="838200"/>
            <a:chExt cx="381000" cy="611188"/>
          </a:xfrm>
        </p:grpSpPr>
        <p:sp>
          <p:nvSpPr>
            <p:cNvPr id="74" name="Flowchart: Connector 73"/>
            <p:cNvSpPr/>
            <p:nvPr/>
          </p:nvSpPr>
          <p:spPr>
            <a:xfrm>
              <a:off x="3810289" y="841672"/>
              <a:ext cx="228023" cy="2280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cxnSp>
          <p:nvCxnSpPr>
            <p:cNvPr id="75" name="Straight Connector 74"/>
            <p:cNvCxnSpPr>
              <a:stCxn id="74" idx="2"/>
            </p:cNvCxnSpPr>
            <p:nvPr/>
          </p:nvCxnSpPr>
          <p:spPr>
            <a:xfrm rot="10800000" flipV="1">
              <a:off x="3733800" y="952797"/>
              <a:ext cx="76489" cy="495433"/>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74" idx="6"/>
            </p:cNvCxnSpPr>
            <p:nvPr/>
          </p:nvCxnSpPr>
          <p:spPr>
            <a:xfrm>
              <a:off x="4038311" y="952797"/>
              <a:ext cx="76489" cy="495433"/>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3733800" y="1451703"/>
              <a:ext cx="381000" cy="1157"/>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79" name="Straight Connector 78"/>
          <p:cNvCxnSpPr/>
          <p:nvPr/>
        </p:nvCxnSpPr>
        <p:spPr>
          <a:xfrm rot="16200000" flipH="1">
            <a:off x="5448300" y="800100"/>
            <a:ext cx="533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a:stCxn id="74" idx="4"/>
          </p:cNvCxnSpPr>
          <p:nvPr/>
        </p:nvCxnSpPr>
        <p:spPr>
          <a:xfrm rot="5400000" flipH="1" flipV="1">
            <a:off x="5623718" y="815182"/>
            <a:ext cx="525463" cy="1143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457200" y="533400"/>
            <a:ext cx="8229600" cy="5791200"/>
          </a:xfrm>
        </p:spPr>
        <p:txBody>
          <a:bodyPr rtlCol="0">
            <a:normAutofit fontScale="92500" lnSpcReduction="10000"/>
          </a:bodyPr>
          <a:lstStyle/>
          <a:p>
            <a:pPr marL="320040" indent="-320040" eaLnBrk="1" fontAlgn="auto" hangingPunct="1">
              <a:spcAft>
                <a:spcPts val="0"/>
              </a:spcAft>
              <a:buClr>
                <a:schemeClr val="bg1">
                  <a:lumMod val="95000"/>
                </a:schemeClr>
              </a:buClr>
              <a:buFont typeface="Arial" pitchFamily="34" charset="0"/>
              <a:buNone/>
              <a:defRPr/>
            </a:pPr>
            <a:r>
              <a:rPr lang="id-ID" sz="1800" i="1" dirty="0" smtClean="0"/>
              <a:t>6. Clerical speed and acuracy </a:t>
            </a:r>
          </a:p>
          <a:p>
            <a:pPr marL="320040" indent="-320040" eaLnBrk="1" fontAlgn="auto" hangingPunct="1">
              <a:spcAft>
                <a:spcPts val="0"/>
              </a:spcAft>
              <a:buClr>
                <a:schemeClr val="bg1">
                  <a:lumMod val="95000"/>
                </a:schemeClr>
              </a:buClr>
              <a:buFont typeface="Arial" pitchFamily="34" charset="0"/>
              <a:buChar char="•"/>
              <a:defRPr/>
            </a:pPr>
            <a:r>
              <a:rPr lang="id-ID" sz="1800" dirty="0" smtClean="0"/>
              <a:t>Soal I 					Jawaban </a:t>
            </a:r>
          </a:p>
          <a:p>
            <a:pPr marL="320040" indent="-320040" eaLnBrk="1" fontAlgn="auto" hangingPunct="1">
              <a:spcAft>
                <a:spcPts val="0"/>
              </a:spcAft>
              <a:buClr>
                <a:schemeClr val="bg1">
                  <a:lumMod val="95000"/>
                </a:schemeClr>
              </a:buClr>
              <a:buFont typeface="Arial" pitchFamily="34" charset="0"/>
              <a:buNone/>
              <a:defRPr/>
            </a:pPr>
            <a:r>
              <a:rPr lang="id-ID" sz="1800" dirty="0" smtClean="0"/>
              <a:t>	1. AB AC AD AE AF 			1. AC AE AF </a:t>
            </a:r>
            <a:r>
              <a:rPr lang="id-ID" sz="1800" u="sng" dirty="0" smtClean="0"/>
              <a:t>AB</a:t>
            </a:r>
            <a:r>
              <a:rPr lang="id-ID" sz="1800" dirty="0" smtClean="0"/>
              <a:t> AD</a:t>
            </a:r>
          </a:p>
          <a:p>
            <a:pPr marL="320040" indent="-320040" eaLnBrk="1" fontAlgn="auto" hangingPunct="1">
              <a:spcAft>
                <a:spcPts val="0"/>
              </a:spcAft>
              <a:buClr>
                <a:schemeClr val="bg1">
                  <a:lumMod val="95000"/>
                </a:schemeClr>
              </a:buClr>
              <a:buFont typeface="Arial" pitchFamily="34" charset="0"/>
              <a:buChar char="•"/>
              <a:defRPr/>
            </a:pPr>
            <a:endParaRPr lang="id-ID" sz="1800" dirty="0" smtClean="0"/>
          </a:p>
          <a:p>
            <a:pPr marL="320040" indent="-320040" eaLnBrk="1" fontAlgn="auto" hangingPunct="1">
              <a:spcAft>
                <a:spcPts val="0"/>
              </a:spcAft>
              <a:buClr>
                <a:schemeClr val="bg1">
                  <a:lumMod val="95000"/>
                </a:schemeClr>
              </a:buClr>
              <a:buFont typeface="Arial" pitchFamily="34" charset="0"/>
              <a:buChar char="•"/>
              <a:defRPr/>
            </a:pPr>
            <a:r>
              <a:rPr lang="id-ID" sz="1800" dirty="0" smtClean="0"/>
              <a:t>Testee harus menggaris kombinasi AB pada kolom jawaban dan harus dikerjakan secepat mungkin dan seteliti mungkin</a:t>
            </a:r>
          </a:p>
          <a:p>
            <a:pPr marL="320040" indent="-320040" eaLnBrk="1" fontAlgn="auto" hangingPunct="1">
              <a:spcAft>
                <a:spcPts val="0"/>
              </a:spcAft>
              <a:buClr>
                <a:schemeClr val="bg1">
                  <a:lumMod val="95000"/>
                </a:schemeClr>
              </a:buClr>
              <a:buFont typeface="Arial" pitchFamily="34" charset="0"/>
              <a:buChar char="•"/>
              <a:defRPr/>
            </a:pPr>
            <a:endParaRPr lang="id-ID" sz="1800" dirty="0" smtClean="0"/>
          </a:p>
          <a:p>
            <a:pPr marL="320040" indent="-320040" eaLnBrk="1" fontAlgn="auto" hangingPunct="1">
              <a:spcAft>
                <a:spcPts val="0"/>
              </a:spcAft>
              <a:buClr>
                <a:schemeClr val="bg1">
                  <a:lumMod val="95000"/>
                </a:schemeClr>
              </a:buClr>
              <a:buFont typeface="Arial" pitchFamily="34" charset="0"/>
              <a:buNone/>
              <a:defRPr/>
            </a:pPr>
            <a:r>
              <a:rPr lang="id-ID" sz="1800" i="1" dirty="0" smtClean="0"/>
              <a:t>7. Language Usage </a:t>
            </a:r>
          </a:p>
          <a:p>
            <a:pPr marL="400050" indent="-220663" eaLnBrk="1" fontAlgn="auto" hangingPunct="1">
              <a:spcAft>
                <a:spcPts val="0"/>
              </a:spcAft>
              <a:buClr>
                <a:schemeClr val="bg1">
                  <a:lumMod val="95000"/>
                </a:schemeClr>
              </a:buClr>
              <a:buFont typeface="Arial" pitchFamily="34" charset="0"/>
              <a:buAutoNum type="romanUcPeriod"/>
              <a:defRPr/>
            </a:pPr>
            <a:r>
              <a:rPr lang="id-ID" sz="1800" dirty="0" smtClean="0"/>
              <a:t>Spelling </a:t>
            </a:r>
          </a:p>
          <a:p>
            <a:pPr marL="400050" indent="-400050" eaLnBrk="1" fontAlgn="auto" hangingPunct="1">
              <a:spcAft>
                <a:spcPts val="0"/>
              </a:spcAft>
              <a:buClr>
                <a:schemeClr val="bg1">
                  <a:lumMod val="95000"/>
                </a:schemeClr>
              </a:buClr>
              <a:buFont typeface="Arial" pitchFamily="34" charset="0"/>
              <a:buAutoNum type="arabicPeriod"/>
              <a:defRPr/>
            </a:pPr>
            <a:r>
              <a:rPr lang="id-ID" sz="1800" dirty="0" smtClean="0"/>
              <a:t>Belon</a:t>
            </a:r>
          </a:p>
          <a:p>
            <a:pPr marL="400050" indent="-400050" eaLnBrk="1" fontAlgn="auto" hangingPunct="1">
              <a:spcAft>
                <a:spcPts val="0"/>
              </a:spcAft>
              <a:buClr>
                <a:schemeClr val="bg1">
                  <a:lumMod val="95000"/>
                </a:schemeClr>
              </a:buClr>
              <a:buFont typeface="Arial" pitchFamily="34" charset="0"/>
              <a:buAutoNum type="arabicPeriod"/>
              <a:defRPr/>
            </a:pPr>
            <a:r>
              <a:rPr lang="id-ID" sz="1800" dirty="0" smtClean="0"/>
              <a:t>Udah</a:t>
            </a:r>
          </a:p>
          <a:p>
            <a:pPr marL="400050" indent="-400050" eaLnBrk="1" fontAlgn="auto" hangingPunct="1">
              <a:spcAft>
                <a:spcPts val="0"/>
              </a:spcAft>
              <a:buClr>
                <a:schemeClr val="bg1">
                  <a:lumMod val="95000"/>
                </a:schemeClr>
              </a:buClr>
              <a:buFont typeface="Arial" pitchFamily="34" charset="0"/>
              <a:buAutoNum type="arabicPeriod"/>
              <a:defRPr/>
            </a:pPr>
            <a:r>
              <a:rPr lang="id-ID" sz="1800" dirty="0" smtClean="0"/>
              <a:t>Kemaren</a:t>
            </a:r>
          </a:p>
          <a:p>
            <a:pPr marL="400050" indent="-400050" eaLnBrk="1" fontAlgn="auto" hangingPunct="1">
              <a:spcAft>
                <a:spcPts val="0"/>
              </a:spcAft>
              <a:buClr>
                <a:schemeClr val="bg1">
                  <a:lumMod val="95000"/>
                </a:schemeClr>
              </a:buClr>
              <a:buFont typeface="Arial" pitchFamily="34" charset="0"/>
              <a:buAutoNum type="arabicPeriod"/>
              <a:defRPr/>
            </a:pPr>
            <a:r>
              <a:rPr lang="id-ID" sz="1800" dirty="0" smtClean="0"/>
              <a:t>Bermain, dsb</a:t>
            </a:r>
          </a:p>
          <a:p>
            <a:pPr marL="400050" indent="-400050" eaLnBrk="1" fontAlgn="auto" hangingPunct="1">
              <a:spcAft>
                <a:spcPts val="0"/>
              </a:spcAft>
              <a:buClr>
                <a:schemeClr val="bg1">
                  <a:lumMod val="95000"/>
                </a:schemeClr>
              </a:buClr>
              <a:buFont typeface="Arial" pitchFamily="34" charset="0"/>
              <a:buNone/>
              <a:defRPr/>
            </a:pPr>
            <a:endParaRPr lang="id-ID" sz="1800" dirty="0" smtClean="0"/>
          </a:p>
          <a:p>
            <a:pPr marL="400050" indent="-220663" eaLnBrk="1" fontAlgn="auto" hangingPunct="1">
              <a:spcAft>
                <a:spcPts val="0"/>
              </a:spcAft>
              <a:buClr>
                <a:schemeClr val="bg1">
                  <a:lumMod val="95000"/>
                </a:schemeClr>
              </a:buClr>
              <a:buFont typeface="Arial" pitchFamily="34" charset="0"/>
              <a:buNone/>
              <a:defRPr/>
            </a:pPr>
            <a:r>
              <a:rPr lang="id-ID" sz="1800" dirty="0" smtClean="0"/>
              <a:t>II. Sentences</a:t>
            </a:r>
          </a:p>
          <a:p>
            <a:pPr marL="400050" indent="-400050" eaLnBrk="1" fontAlgn="auto" hangingPunct="1">
              <a:spcAft>
                <a:spcPts val="0"/>
              </a:spcAft>
              <a:buClr>
                <a:schemeClr val="bg1">
                  <a:lumMod val="95000"/>
                </a:schemeClr>
              </a:buClr>
              <a:buFont typeface="Arial" pitchFamily="34" charset="0"/>
              <a:buNone/>
              <a:defRPr/>
            </a:pPr>
            <a:r>
              <a:rPr lang="id-ID" sz="1800" dirty="0" smtClean="0"/>
              <a:t>Pergi / akan / saya / ke kantor</a:t>
            </a:r>
          </a:p>
          <a:p>
            <a:pPr marL="400050" indent="-400050" eaLnBrk="1" fontAlgn="auto" hangingPunct="1">
              <a:spcAft>
                <a:spcPts val="0"/>
              </a:spcAft>
              <a:buClr>
                <a:schemeClr val="bg1">
                  <a:lumMod val="95000"/>
                </a:schemeClr>
              </a:buClr>
              <a:buFont typeface="Arial" pitchFamily="34" charset="0"/>
              <a:buNone/>
              <a:defRPr/>
            </a:pPr>
            <a:r>
              <a:rPr lang="id-ID" sz="1800" dirty="0" smtClean="0"/>
              <a:t>   a           b         c               d</a:t>
            </a:r>
          </a:p>
          <a:p>
            <a:pPr marL="400050" indent="-400050" eaLnBrk="1" fontAlgn="auto" hangingPunct="1">
              <a:spcAft>
                <a:spcPts val="0"/>
              </a:spcAft>
              <a:buClr>
                <a:schemeClr val="bg1">
                  <a:lumMod val="95000"/>
                </a:schemeClr>
              </a:buClr>
              <a:buFont typeface="Arial" pitchFamily="34" charset="0"/>
              <a:buNone/>
              <a:defRPr/>
            </a:pPr>
            <a:r>
              <a:rPr lang="id-ID" sz="1800" dirty="0" smtClean="0"/>
              <a:t>Bagian mana yang salah meletakannya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229600" cy="639763"/>
          </a:xfrm>
        </p:spPr>
        <p:txBody>
          <a:bodyPr rtlCol="0">
            <a:normAutofit fontScale="90000"/>
          </a:bodyPr>
          <a:lstStyle/>
          <a:p>
            <a:pPr algn="ctr" eaLnBrk="1" fontAlgn="auto" hangingPunct="1">
              <a:spcAft>
                <a:spcPts val="0"/>
              </a:spcAft>
              <a:buClr>
                <a:schemeClr val="bg1">
                  <a:lumMod val="95000"/>
                </a:schemeClr>
              </a:buClr>
              <a:buFont typeface="Arial" pitchFamily="34" charset="0"/>
              <a:buNone/>
              <a:defRPr/>
            </a:pPr>
            <a:r>
              <a:rPr lang="en-US" dirty="0" smtClean="0"/>
              <a:t>DAT</a:t>
            </a:r>
            <a:br>
              <a:rPr lang="en-US" dirty="0" smtClean="0"/>
            </a:br>
            <a:r>
              <a:rPr lang="en-US" dirty="0" smtClean="0"/>
              <a:t>(Differential Aptitude Test)</a:t>
            </a:r>
          </a:p>
        </p:txBody>
      </p:sp>
      <p:sp>
        <p:nvSpPr>
          <p:cNvPr id="10243" name="Content Placeholder 2"/>
          <p:cNvSpPr>
            <a:spLocks noGrp="1"/>
          </p:cNvSpPr>
          <p:nvPr>
            <p:ph sz="quarter" idx="1"/>
          </p:nvPr>
        </p:nvSpPr>
        <p:spPr>
          <a:xfrm>
            <a:off x="533400" y="1493838"/>
            <a:ext cx="8229600" cy="5059362"/>
          </a:xfrm>
        </p:spPr>
        <p:txBody>
          <a:bodyPr/>
          <a:lstStyle/>
          <a:p>
            <a:pPr algn="just" eaLnBrk="1" hangingPunct="1">
              <a:buFont typeface="Arial" charset="0"/>
              <a:buNone/>
            </a:pPr>
            <a:r>
              <a:rPr lang="en-US" sz="2800" dirty="0" smtClean="0"/>
              <a:t>		</a:t>
            </a:r>
          </a:p>
          <a:p>
            <a:pPr algn="just" eaLnBrk="1" hangingPunct="1">
              <a:buFont typeface="Arial" charset="0"/>
              <a:buNone/>
            </a:pPr>
            <a:r>
              <a:rPr lang="en-US" sz="2800" dirty="0" smtClean="0"/>
              <a:t>	DAT </a:t>
            </a:r>
            <a:r>
              <a:rPr lang="en-US" sz="2800" dirty="0" err="1" smtClean="0"/>
              <a:t>disusun</a:t>
            </a:r>
            <a:r>
              <a:rPr lang="en-US" sz="2800" dirty="0" smtClean="0"/>
              <a:t> </a:t>
            </a:r>
            <a:r>
              <a:rPr lang="en-US" sz="2800" dirty="0" err="1" smtClean="0"/>
              <a:t>pada</a:t>
            </a:r>
            <a:r>
              <a:rPr lang="en-US" sz="2800" dirty="0" smtClean="0"/>
              <a:t> </a:t>
            </a:r>
            <a:r>
              <a:rPr lang="en-US" sz="2800" dirty="0" err="1" smtClean="0"/>
              <a:t>tahun</a:t>
            </a:r>
            <a:r>
              <a:rPr lang="en-US" sz="2800" dirty="0" smtClean="0"/>
              <a:t> 1959 </a:t>
            </a:r>
            <a:r>
              <a:rPr lang="en-US" sz="2800" dirty="0" err="1" smtClean="0"/>
              <a:t>oleh</a:t>
            </a:r>
            <a:r>
              <a:rPr lang="en-US" sz="2800" dirty="0" smtClean="0"/>
              <a:t> George </a:t>
            </a:r>
            <a:r>
              <a:rPr lang="en-US" sz="2800" dirty="0" err="1" smtClean="0"/>
              <a:t>K.Bennett</a:t>
            </a:r>
            <a:r>
              <a:rPr lang="en-US" sz="2800" dirty="0" smtClean="0"/>
              <a:t>, Harold </a:t>
            </a:r>
            <a:r>
              <a:rPr lang="en-US" sz="2800" dirty="0" err="1" smtClean="0"/>
              <a:t>G.Seashore</a:t>
            </a:r>
            <a:r>
              <a:rPr lang="en-US" sz="2800" dirty="0" smtClean="0"/>
              <a:t> </a:t>
            </a:r>
            <a:r>
              <a:rPr lang="en-US" sz="2800" dirty="0" err="1" smtClean="0"/>
              <a:t>dan</a:t>
            </a:r>
            <a:r>
              <a:rPr lang="en-US" sz="2800" dirty="0" smtClean="0"/>
              <a:t> Alexander G. </a:t>
            </a:r>
            <a:r>
              <a:rPr lang="en-US" sz="2800" dirty="0" err="1" smtClean="0"/>
              <a:t>Wesman</a:t>
            </a:r>
            <a:endParaRPr lang="id-ID" sz="2800" dirty="0" smtClean="0"/>
          </a:p>
          <a:p>
            <a:pPr algn="just" eaLnBrk="1" hangingPunct="1">
              <a:buFont typeface="Arial" charset="0"/>
              <a:buNone/>
            </a:pPr>
            <a:endParaRPr lang="en-US" sz="2800" dirty="0" smtClean="0"/>
          </a:p>
          <a:p>
            <a:pPr algn="just" eaLnBrk="1" hangingPunct="1">
              <a:buFont typeface="Arial" charset="0"/>
              <a:buNone/>
            </a:pPr>
            <a:r>
              <a:rPr lang="en-US" sz="2800" dirty="0" smtClean="0"/>
              <a:t>	</a:t>
            </a:r>
            <a:r>
              <a:rPr lang="en-US" sz="2800" dirty="0" err="1" smtClean="0"/>
              <a:t>Tes</a:t>
            </a:r>
            <a:r>
              <a:rPr lang="en-US" sz="2800" dirty="0" smtClean="0"/>
              <a:t> </a:t>
            </a:r>
            <a:r>
              <a:rPr lang="en-US" sz="2800" dirty="0" err="1" smtClean="0"/>
              <a:t>ini</a:t>
            </a:r>
            <a:r>
              <a:rPr lang="en-US" sz="2800" dirty="0" smtClean="0"/>
              <a:t> </a:t>
            </a:r>
            <a:r>
              <a:rPr lang="en-US" sz="2800" dirty="0" err="1" smtClean="0"/>
              <a:t>diperuntukkan</a:t>
            </a:r>
            <a:r>
              <a:rPr lang="en-US" sz="2800" dirty="0" smtClean="0"/>
              <a:t> </a:t>
            </a:r>
            <a:r>
              <a:rPr lang="en-US" sz="2800" dirty="0" err="1" smtClean="0"/>
              <a:t>untuk</a:t>
            </a:r>
            <a:r>
              <a:rPr lang="en-US" sz="2800" dirty="0" smtClean="0"/>
              <a:t> </a:t>
            </a:r>
            <a:r>
              <a:rPr lang="en-US" sz="2800" dirty="0" err="1" smtClean="0"/>
              <a:t>anak</a:t>
            </a:r>
            <a:r>
              <a:rPr lang="en-US" sz="2800" dirty="0" smtClean="0"/>
              <a:t> SLTP </a:t>
            </a:r>
            <a:r>
              <a:rPr lang="en-US" sz="2800" dirty="0" err="1" smtClean="0"/>
              <a:t>kelas</a:t>
            </a:r>
            <a:r>
              <a:rPr lang="en-US" sz="2800" dirty="0" smtClean="0"/>
              <a:t> 3</a:t>
            </a:r>
            <a:r>
              <a:rPr lang="id-ID" sz="2800" dirty="0" smtClean="0"/>
              <a:t> -</a:t>
            </a:r>
            <a:r>
              <a:rPr lang="en-US" sz="2800" dirty="0" smtClean="0"/>
              <a:t> SLTA </a:t>
            </a:r>
            <a:r>
              <a:rPr lang="en-US" sz="2800" dirty="0" err="1" smtClean="0"/>
              <a:t>kelas</a:t>
            </a:r>
            <a:r>
              <a:rPr lang="en-US" sz="2800" dirty="0" smtClean="0"/>
              <a:t> 3 </a:t>
            </a:r>
            <a:r>
              <a:rPr lang="en-US" sz="2800" dirty="0" err="1" smtClean="0"/>
              <a:t>dengan</a:t>
            </a:r>
            <a:r>
              <a:rPr lang="en-US" sz="2800" dirty="0" smtClean="0"/>
              <a:t> </a:t>
            </a:r>
            <a:r>
              <a:rPr lang="en-US" sz="2800" dirty="0" err="1" smtClean="0"/>
              <a:t>tujuan</a:t>
            </a:r>
            <a:r>
              <a:rPr lang="en-US" sz="2800" dirty="0" smtClean="0"/>
              <a:t> educational </a:t>
            </a:r>
            <a:r>
              <a:rPr lang="en-US" sz="2800" dirty="0" err="1" smtClean="0"/>
              <a:t>dan</a:t>
            </a:r>
            <a:r>
              <a:rPr lang="en-US" sz="2800" dirty="0" smtClean="0"/>
              <a:t> vocational counseling.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4"/>
          <p:cNvSpPr>
            <a:spLocks noGrp="1"/>
          </p:cNvSpPr>
          <p:nvPr>
            <p:ph idx="1"/>
          </p:nvPr>
        </p:nvSpPr>
        <p:spPr>
          <a:xfrm>
            <a:off x="8358188" y="5572125"/>
            <a:ext cx="328612" cy="554038"/>
          </a:xfrm>
        </p:spPr>
        <p:txBody>
          <a:bodyPr/>
          <a:lstStyle/>
          <a:p>
            <a:endParaRPr lang="en-US" smtClean="0">
              <a:latin typeface="Arial" charset="0"/>
              <a:cs typeface="Arial" charset="0"/>
            </a:endParaRPr>
          </a:p>
        </p:txBody>
      </p:sp>
      <p:sp>
        <p:nvSpPr>
          <p:cNvPr id="4" name="Title 3"/>
          <p:cNvSpPr>
            <a:spLocks noGrp="1"/>
          </p:cNvSpPr>
          <p:nvPr>
            <p:ph type="title"/>
          </p:nvPr>
        </p:nvSpPr>
        <p:spPr>
          <a:xfrm>
            <a:off x="357158" y="2714620"/>
            <a:ext cx="8496944" cy="1714202"/>
          </a:xfrm>
        </p:spPr>
        <p:txBody>
          <a:bodyPr>
            <a:noAutofit/>
          </a:bodyPr>
          <a:lstStyle/>
          <a:p>
            <a:pPr algn="ctr" fontAlgn="auto">
              <a:spcAft>
                <a:spcPts val="0"/>
              </a:spcAft>
              <a:defRPr/>
            </a:pPr>
            <a:r>
              <a:rPr lang="id-ID" sz="4000" b="1" dirty="0">
                <a:latin typeface="Comic Sans MS" pitchFamily="66" charset="0"/>
                <a:cs typeface="Arial" pitchFamily="34" charset="0"/>
              </a:rPr>
              <a:t>FACT</a:t>
            </a:r>
            <a:br>
              <a:rPr lang="id-ID" sz="4000" b="1" dirty="0">
                <a:latin typeface="Comic Sans MS" pitchFamily="66" charset="0"/>
                <a:cs typeface="Arial" pitchFamily="34" charset="0"/>
              </a:rPr>
            </a:br>
            <a:r>
              <a:rPr lang="id-ID" sz="4000" b="1" dirty="0">
                <a:latin typeface="Comic Sans MS" pitchFamily="66" charset="0"/>
                <a:cs typeface="Arial" pitchFamily="34" charset="0"/>
              </a:rPr>
              <a:t>(Flanagan Aptitude Classification Test)</a:t>
            </a:r>
            <a:br>
              <a:rPr lang="id-ID" sz="4000" b="1" dirty="0">
                <a:latin typeface="Comic Sans MS" pitchFamily="66" charset="0"/>
                <a:cs typeface="Arial" pitchFamily="34" charset="0"/>
              </a:rPr>
            </a:br>
            <a:endParaRPr lang="id-ID" sz="4000" b="1" dirty="0">
              <a:latin typeface="Comic Sans MS" pitchFamily="66"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1"/>
          <p:cNvSpPr>
            <a:spLocks noGrp="1"/>
          </p:cNvSpPr>
          <p:nvPr>
            <p:ph idx="1"/>
          </p:nvPr>
        </p:nvSpPr>
        <p:spPr>
          <a:xfrm>
            <a:off x="457200" y="1000125"/>
            <a:ext cx="8229600" cy="5095875"/>
          </a:xfrm>
        </p:spPr>
        <p:txBody>
          <a:bodyPr/>
          <a:lstStyle/>
          <a:p>
            <a:pPr algn="just">
              <a:buFont typeface="Wingdings 2" pitchFamily="18" charset="2"/>
              <a:buNone/>
            </a:pPr>
            <a:r>
              <a:rPr lang="en-US" smtClean="0">
                <a:latin typeface="Arial" charset="0"/>
                <a:cs typeface="Arial" charset="0"/>
              </a:rPr>
              <a:t>		</a:t>
            </a:r>
            <a:r>
              <a:rPr lang="id-ID" smtClean="0">
                <a:latin typeface="Arial" charset="0"/>
                <a:cs typeface="Arial" charset="0"/>
              </a:rPr>
              <a:t>FACT MRP suatu tes klasifikasi kemampuan dasar yang dikembangkan oleh John. C. Flanagan. Tujuannya untuk membantu sekolah dalam mengidentifikasi siswa yang memiliki kecakapan, juga membantu siswa dalam menentukan pendidikan di masa depan serta jurusan yang diminatinya.</a:t>
            </a:r>
          </a:p>
          <a:p>
            <a:endParaRPr lang="id-ID" smtClean="0">
              <a:latin typeface="Arial" charset="0"/>
              <a:cs typeface="Arial" charset="0"/>
            </a:endParaRPr>
          </a:p>
          <a:p>
            <a:pPr>
              <a:buFont typeface="Wingdings 2" pitchFamily="18" charset="2"/>
              <a:buNone/>
            </a:pPr>
            <a:endParaRPr lang="en-US" smtClean="0"/>
          </a:p>
        </p:txBody>
      </p:sp>
      <p:sp>
        <p:nvSpPr>
          <p:cNvPr id="3" name="Title 2"/>
          <p:cNvSpPr>
            <a:spLocks noGrp="1"/>
          </p:cNvSpPr>
          <p:nvPr>
            <p:ph type="title"/>
          </p:nvPr>
        </p:nvSpPr>
        <p:spPr>
          <a:xfrm>
            <a:off x="457200" y="152400"/>
            <a:ext cx="8686800" cy="4776798"/>
          </a:xfrm>
        </p:spPr>
        <p:txBody>
          <a:bodyPr/>
          <a:lstStyle/>
          <a:p>
            <a:pPr fontAlgn="auto">
              <a:spcAft>
                <a:spcPts val="0"/>
              </a:spcAft>
              <a:defRPr/>
            </a:pPr>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5175"/>
            <a:ext cx="8229600" cy="6092825"/>
          </a:xfrm>
        </p:spPr>
        <p:txBody>
          <a:bodyPr>
            <a:noAutofit/>
          </a:bodyPr>
          <a:lstStyle/>
          <a:p>
            <a:pPr marL="514350" indent="-514350" fontAlgn="auto">
              <a:spcAft>
                <a:spcPts val="0"/>
              </a:spcAft>
              <a:buFont typeface="Wingdings 2"/>
              <a:buNone/>
              <a:defRPr/>
            </a:pPr>
            <a:r>
              <a:rPr lang="id-ID" sz="2400" u="sng" dirty="0" smtClean="0">
                <a:latin typeface="Arial" pitchFamily="34" charset="0"/>
                <a:cs typeface="Arial" pitchFamily="34" charset="0"/>
              </a:rPr>
              <a:t>1</a:t>
            </a:r>
            <a:r>
              <a:rPr lang="id-ID" sz="2500" u="sng" dirty="0" smtClean="0">
                <a:latin typeface="Arial" pitchFamily="34" charset="0"/>
                <a:cs typeface="Arial" pitchFamily="34" charset="0"/>
              </a:rPr>
              <a:t>. Tes </a:t>
            </a:r>
            <a:r>
              <a:rPr lang="id-ID" sz="2500" u="sng" dirty="0">
                <a:latin typeface="Arial" pitchFamily="34" charset="0"/>
                <a:cs typeface="Arial" pitchFamily="34" charset="0"/>
              </a:rPr>
              <a:t>Inspeksi </a:t>
            </a:r>
            <a:r>
              <a:rPr lang="id-ID" sz="2500" u="sng" dirty="0" smtClean="0">
                <a:latin typeface="Arial" pitchFamily="34" charset="0"/>
                <a:cs typeface="Arial" pitchFamily="34" charset="0"/>
              </a:rPr>
              <a:t>(</a:t>
            </a:r>
            <a:r>
              <a:rPr lang="id-ID" sz="2500" u="sng" dirty="0">
                <a:latin typeface="Arial" pitchFamily="34" charset="0"/>
                <a:cs typeface="Arial" pitchFamily="34" charset="0"/>
              </a:rPr>
              <a:t>I</a:t>
            </a:r>
            <a:r>
              <a:rPr lang="id-ID" sz="2500" u="sng" dirty="0" smtClean="0">
                <a:latin typeface="Arial" pitchFamily="34" charset="0"/>
                <a:cs typeface="Arial" pitchFamily="34" charset="0"/>
              </a:rPr>
              <a:t>nspection)</a:t>
            </a:r>
          </a:p>
          <a:p>
            <a:pPr marL="514350" indent="-514350" fontAlgn="auto">
              <a:spcAft>
                <a:spcPts val="0"/>
              </a:spcAft>
              <a:buFont typeface="Wingdings 2"/>
              <a:buNone/>
              <a:defRPr/>
            </a:pPr>
            <a:r>
              <a:rPr lang="id-ID" sz="2500" dirty="0" smtClean="0">
                <a:latin typeface="Arial" pitchFamily="34" charset="0"/>
                <a:cs typeface="Arial" pitchFamily="34" charset="0"/>
              </a:rPr>
              <a:t>Mengukur </a:t>
            </a:r>
            <a:r>
              <a:rPr lang="id-ID" sz="2500" dirty="0">
                <a:latin typeface="Arial" pitchFamily="34" charset="0"/>
                <a:cs typeface="Arial" pitchFamily="34" charset="0"/>
              </a:rPr>
              <a:t>kemampuan melihat kekurangan </a:t>
            </a:r>
            <a:r>
              <a:rPr lang="id-ID" sz="2500" dirty="0" smtClean="0">
                <a:latin typeface="Arial" pitchFamily="34" charset="0"/>
                <a:cs typeface="Arial" pitchFamily="34" charset="0"/>
              </a:rPr>
              <a:t>suatu</a:t>
            </a:r>
          </a:p>
          <a:p>
            <a:pPr marL="514350" indent="-514350" fontAlgn="auto">
              <a:spcAft>
                <a:spcPts val="0"/>
              </a:spcAft>
              <a:buFont typeface="Wingdings 2"/>
              <a:buNone/>
              <a:defRPr/>
            </a:pPr>
            <a:r>
              <a:rPr lang="id-ID" sz="2500" dirty="0" smtClean="0">
                <a:latin typeface="Arial" pitchFamily="34" charset="0"/>
                <a:cs typeface="Arial" pitchFamily="34" charset="0"/>
              </a:rPr>
              <a:t>objek </a:t>
            </a:r>
            <a:r>
              <a:rPr lang="id-ID" sz="2500" dirty="0">
                <a:latin typeface="Arial" pitchFamily="34" charset="0"/>
                <a:cs typeface="Arial" pitchFamily="34" charset="0"/>
              </a:rPr>
              <a:t>secara cepat dan tepat</a:t>
            </a:r>
            <a:r>
              <a:rPr lang="id-ID" sz="2500" dirty="0" smtClean="0">
                <a:latin typeface="Arial" pitchFamily="34" charset="0"/>
                <a:cs typeface="Arial" pitchFamily="34" charset="0"/>
              </a:rPr>
              <a:t>.</a:t>
            </a:r>
          </a:p>
          <a:p>
            <a:pPr marL="274320" indent="-274320" fontAlgn="auto">
              <a:spcAft>
                <a:spcPts val="0"/>
              </a:spcAft>
              <a:buFont typeface="Wingdings 2"/>
              <a:buNone/>
              <a:defRPr/>
            </a:pPr>
            <a:r>
              <a:rPr lang="id-ID" sz="2500" dirty="0" smtClean="0">
                <a:latin typeface="Arial" pitchFamily="34" charset="0"/>
                <a:cs typeface="Arial" pitchFamily="34" charset="0"/>
              </a:rPr>
              <a:t>Waktu </a:t>
            </a:r>
            <a:r>
              <a:rPr lang="id-ID" sz="2500" dirty="0">
                <a:latin typeface="Arial" pitchFamily="34" charset="0"/>
                <a:cs typeface="Arial" pitchFamily="34" charset="0"/>
              </a:rPr>
              <a:t>untuk </a:t>
            </a:r>
            <a:r>
              <a:rPr lang="id-ID" sz="2500" dirty="0" smtClean="0">
                <a:latin typeface="Arial" pitchFamily="34" charset="0"/>
                <a:cs typeface="Arial" pitchFamily="34" charset="0"/>
              </a:rPr>
              <a:t>mengerjakan	: </a:t>
            </a:r>
            <a:r>
              <a:rPr lang="id-ID" sz="2500" dirty="0">
                <a:latin typeface="Arial" pitchFamily="34" charset="0"/>
                <a:cs typeface="Arial" pitchFamily="34" charset="0"/>
              </a:rPr>
              <a:t>6 menit</a:t>
            </a:r>
          </a:p>
          <a:p>
            <a:pPr marL="274320" indent="-274320" fontAlgn="auto">
              <a:spcAft>
                <a:spcPts val="0"/>
              </a:spcAft>
              <a:buFont typeface="Wingdings 2"/>
              <a:buNone/>
              <a:defRPr/>
            </a:pPr>
            <a:r>
              <a:rPr lang="id-ID" sz="2500" dirty="0">
                <a:latin typeface="Arial" pitchFamily="34" charset="0"/>
                <a:cs typeface="Arial" pitchFamily="34" charset="0"/>
              </a:rPr>
              <a:t>Waktu untuk </a:t>
            </a:r>
            <a:r>
              <a:rPr lang="id-ID" sz="2500" dirty="0" smtClean="0">
                <a:latin typeface="Arial" pitchFamily="34" charset="0"/>
                <a:cs typeface="Arial" pitchFamily="34" charset="0"/>
              </a:rPr>
              <a:t>menjelaskan		: </a:t>
            </a:r>
            <a:r>
              <a:rPr lang="id-ID" sz="2500" dirty="0">
                <a:latin typeface="Arial" pitchFamily="34" charset="0"/>
                <a:cs typeface="Arial" pitchFamily="34" charset="0"/>
              </a:rPr>
              <a:t>6 menit</a:t>
            </a:r>
          </a:p>
          <a:p>
            <a:pPr marL="274320" indent="-274320" fontAlgn="auto">
              <a:spcAft>
                <a:spcPts val="0"/>
              </a:spcAft>
              <a:buFont typeface="Wingdings 2"/>
              <a:buNone/>
              <a:defRPr/>
            </a:pPr>
            <a:r>
              <a:rPr lang="id-ID" sz="2500" dirty="0" smtClean="0">
                <a:latin typeface="Arial" pitchFamily="34" charset="0"/>
                <a:cs typeface="Arial" pitchFamily="34" charset="0"/>
              </a:rPr>
              <a:t>Total </a:t>
            </a:r>
            <a:r>
              <a:rPr lang="id-ID" sz="2500" dirty="0">
                <a:latin typeface="Arial" pitchFamily="34" charset="0"/>
                <a:cs typeface="Arial" pitchFamily="34" charset="0"/>
              </a:rPr>
              <a:t>waktu			</a:t>
            </a:r>
            <a:r>
              <a:rPr lang="id-ID" sz="2500" dirty="0" smtClean="0">
                <a:latin typeface="Arial" pitchFamily="34" charset="0"/>
                <a:cs typeface="Arial" pitchFamily="34" charset="0"/>
              </a:rPr>
              <a:t>	: </a:t>
            </a:r>
            <a:r>
              <a:rPr lang="id-ID" sz="2500" dirty="0">
                <a:latin typeface="Arial" pitchFamily="34" charset="0"/>
                <a:cs typeface="Arial" pitchFamily="34" charset="0"/>
              </a:rPr>
              <a:t>12 menit</a:t>
            </a:r>
          </a:p>
          <a:p>
            <a:pPr marL="514350" indent="-514350" fontAlgn="auto">
              <a:spcAft>
                <a:spcPts val="0"/>
              </a:spcAft>
              <a:buFont typeface="Wingdings 2"/>
              <a:buNone/>
              <a:defRPr/>
            </a:pPr>
            <a:endParaRPr lang="id-ID" sz="2500" dirty="0" smtClean="0">
              <a:latin typeface="Arial" pitchFamily="34" charset="0"/>
              <a:cs typeface="Arial" pitchFamily="34" charset="0"/>
            </a:endParaRPr>
          </a:p>
          <a:p>
            <a:pPr marL="514350" indent="-514350" fontAlgn="auto">
              <a:spcAft>
                <a:spcPts val="0"/>
              </a:spcAft>
              <a:buFont typeface="Wingdings 2"/>
              <a:buNone/>
              <a:defRPr/>
            </a:pPr>
            <a:r>
              <a:rPr lang="id-ID" sz="2500" u="sng" dirty="0" smtClean="0">
                <a:latin typeface="Arial" pitchFamily="34" charset="0"/>
                <a:cs typeface="Arial" pitchFamily="34" charset="0"/>
              </a:rPr>
              <a:t>2. Tes Mekanika (Mechanics)</a:t>
            </a:r>
          </a:p>
          <a:p>
            <a:pPr marL="514350" indent="-514350" fontAlgn="auto">
              <a:spcAft>
                <a:spcPts val="0"/>
              </a:spcAft>
              <a:buFont typeface="Wingdings 2"/>
              <a:buNone/>
              <a:defRPr/>
            </a:pPr>
            <a:r>
              <a:rPr lang="id-ID" sz="2500" dirty="0" smtClean="0">
                <a:latin typeface="Arial" pitchFamily="34" charset="0"/>
                <a:cs typeface="Arial" pitchFamily="34" charset="0"/>
              </a:rPr>
              <a:t>Mengukur kemampuan Memahami prnsip mekanik dan </a:t>
            </a:r>
          </a:p>
          <a:p>
            <a:pPr marL="514350" indent="-514350" fontAlgn="auto">
              <a:spcAft>
                <a:spcPts val="0"/>
              </a:spcAft>
              <a:buFont typeface="Wingdings 2"/>
              <a:buNone/>
              <a:defRPr/>
            </a:pPr>
            <a:r>
              <a:rPr lang="id-ID" sz="2500" dirty="0" smtClean="0">
                <a:latin typeface="Arial" pitchFamily="34" charset="0"/>
                <a:cs typeface="Arial" pitchFamily="34" charset="0"/>
              </a:rPr>
              <a:t>menganalisa gerakan mekanik.</a:t>
            </a:r>
          </a:p>
          <a:p>
            <a:pPr marL="274320" indent="-274320" fontAlgn="auto">
              <a:spcAft>
                <a:spcPts val="0"/>
              </a:spcAft>
              <a:buFont typeface="Wingdings 2"/>
              <a:buNone/>
              <a:defRPr/>
            </a:pPr>
            <a:r>
              <a:rPr lang="id-ID" sz="2500" dirty="0" smtClean="0">
                <a:latin typeface="Arial" pitchFamily="34" charset="0"/>
                <a:cs typeface="Arial" pitchFamily="34" charset="0"/>
              </a:rPr>
              <a:t>Waktu untuk mengerjakan	: 20 menit</a:t>
            </a:r>
          </a:p>
          <a:p>
            <a:pPr marL="274320" indent="-274320" fontAlgn="auto">
              <a:spcAft>
                <a:spcPts val="0"/>
              </a:spcAft>
              <a:buFont typeface="Wingdings 2"/>
              <a:buNone/>
              <a:defRPr/>
            </a:pPr>
            <a:r>
              <a:rPr lang="id-ID" sz="2500" dirty="0" smtClean="0">
                <a:latin typeface="Arial" pitchFamily="34" charset="0"/>
                <a:cs typeface="Arial" pitchFamily="34" charset="0"/>
              </a:rPr>
              <a:t>Waktu untuk menjelaskan		: 5 menit</a:t>
            </a:r>
          </a:p>
          <a:p>
            <a:pPr marL="274320" indent="-274320" fontAlgn="auto">
              <a:spcAft>
                <a:spcPts val="0"/>
              </a:spcAft>
              <a:buFont typeface="Wingdings 2"/>
              <a:buNone/>
              <a:defRPr/>
            </a:pPr>
            <a:r>
              <a:rPr lang="id-ID" sz="2500" dirty="0" smtClean="0">
                <a:latin typeface="Arial" pitchFamily="34" charset="0"/>
                <a:cs typeface="Arial" pitchFamily="34" charset="0"/>
              </a:rPr>
              <a:t>Total waktu				: 25 menit</a:t>
            </a:r>
          </a:p>
          <a:p>
            <a:pPr marL="514350" indent="-514350" fontAlgn="auto">
              <a:spcAft>
                <a:spcPts val="0"/>
              </a:spcAft>
              <a:buFont typeface="Wingdings 2"/>
              <a:buNone/>
              <a:defRPr/>
            </a:pPr>
            <a:endParaRPr lang="id-ID" sz="2400" dirty="0" smtClean="0"/>
          </a:p>
          <a:p>
            <a:pPr marL="514350" indent="-514350" fontAlgn="auto">
              <a:spcAft>
                <a:spcPts val="0"/>
              </a:spcAft>
              <a:buFont typeface="Wingdings 2"/>
              <a:buNone/>
              <a:defRPr/>
            </a:pPr>
            <a:r>
              <a:rPr lang="id-ID" sz="2400" dirty="0" smtClean="0"/>
              <a:t>	</a:t>
            </a:r>
            <a:endParaRPr lang="id-ID" sz="2400" dirty="0"/>
          </a:p>
        </p:txBody>
      </p:sp>
      <p:sp>
        <p:nvSpPr>
          <p:cNvPr id="2" name="Title 1"/>
          <p:cNvSpPr>
            <a:spLocks noGrp="1"/>
          </p:cNvSpPr>
          <p:nvPr>
            <p:ph type="title"/>
          </p:nvPr>
        </p:nvSpPr>
        <p:spPr/>
        <p:txBody>
          <a:bodyPr>
            <a:normAutofit fontScale="90000"/>
          </a:bodyPr>
          <a:lstStyle/>
          <a:p>
            <a:pPr fontAlgn="auto">
              <a:spcAft>
                <a:spcPts val="0"/>
              </a:spcAft>
              <a:defRPr/>
            </a:pPr>
            <a:r>
              <a:rPr lang="id-ID">
                <a:latin typeface="Arial" pitchFamily="34" charset="0"/>
                <a:cs typeface="Arial" pitchFamily="34" charset="0"/>
              </a:rPr>
              <a:t>FACT terdiri dari 19 subtes, yaitu:</a:t>
            </a:r>
            <a:br>
              <a:rPr lang="id-ID">
                <a:latin typeface="Arial" pitchFamily="34" charset="0"/>
                <a:cs typeface="Arial" pitchFamily="34" charset="0"/>
              </a:rPr>
            </a:br>
            <a:endParaRPr lang="id-ID">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5538"/>
            <a:ext cx="8229600" cy="5732462"/>
          </a:xfrm>
        </p:spPr>
        <p:txBody>
          <a:bodyPr>
            <a:normAutofit fontScale="55000" lnSpcReduction="20000"/>
          </a:bodyPr>
          <a:lstStyle/>
          <a:p>
            <a:pPr marL="274320" indent="-274320" fontAlgn="auto">
              <a:spcAft>
                <a:spcPts val="0"/>
              </a:spcAft>
              <a:buFont typeface="Wingdings 2"/>
              <a:buNone/>
              <a:defRPr/>
            </a:pPr>
            <a:r>
              <a:rPr lang="id-ID" sz="4500" u="sng" dirty="0" smtClean="0">
                <a:latin typeface="Arial" pitchFamily="34" charset="0"/>
                <a:cs typeface="Arial" pitchFamily="34" charset="0"/>
              </a:rPr>
              <a:t>3. Tes Tabel (Tables)</a:t>
            </a:r>
          </a:p>
          <a:p>
            <a:pPr marL="274320" indent="-274320" fontAlgn="auto">
              <a:spcAft>
                <a:spcPts val="0"/>
              </a:spcAft>
              <a:buFont typeface="Wingdings 2"/>
              <a:buNone/>
              <a:defRPr/>
            </a:pPr>
            <a:r>
              <a:rPr lang="id-ID" sz="4500" dirty="0" smtClean="0">
                <a:latin typeface="Arial" pitchFamily="34" charset="0"/>
                <a:cs typeface="Arial" pitchFamily="34" charset="0"/>
              </a:rPr>
              <a:t>Mengukur kemampuan untuk membaca tabel dan bagan </a:t>
            </a:r>
          </a:p>
          <a:p>
            <a:pPr marL="274320" indent="-274320" fontAlgn="auto">
              <a:spcAft>
                <a:spcPts val="0"/>
              </a:spcAft>
              <a:buFont typeface="Wingdings 2"/>
              <a:buNone/>
              <a:defRPr/>
            </a:pPr>
            <a:r>
              <a:rPr lang="id-ID" sz="4500" dirty="0" smtClean="0">
                <a:latin typeface="Arial" pitchFamily="34" charset="0"/>
                <a:cs typeface="Arial" pitchFamily="34" charset="0"/>
              </a:rPr>
              <a:t>secara  tepat dan akurat</a:t>
            </a:r>
          </a:p>
          <a:p>
            <a:pPr marL="274320" indent="-274320" fontAlgn="auto">
              <a:spcAft>
                <a:spcPts val="0"/>
              </a:spcAft>
              <a:buFont typeface="Wingdings 2"/>
              <a:buNone/>
              <a:defRPr/>
            </a:pPr>
            <a:r>
              <a:rPr lang="id-ID" sz="4500" dirty="0" smtClean="0">
                <a:latin typeface="Arial" pitchFamily="34" charset="0"/>
                <a:cs typeface="Arial" pitchFamily="34" charset="0"/>
              </a:rPr>
              <a:t>Waktu untuk mengerjakan	: 10 menit</a:t>
            </a:r>
          </a:p>
          <a:p>
            <a:pPr marL="274320" indent="-274320" fontAlgn="auto">
              <a:spcAft>
                <a:spcPts val="0"/>
              </a:spcAft>
              <a:buFont typeface="Wingdings 2"/>
              <a:buNone/>
              <a:defRPr/>
            </a:pPr>
            <a:r>
              <a:rPr lang="id-ID" sz="4500" dirty="0" smtClean="0">
                <a:latin typeface="Arial" pitchFamily="34" charset="0"/>
                <a:cs typeface="Arial" pitchFamily="34" charset="0"/>
              </a:rPr>
              <a:t>Waktu untuk menjelaskan		: 5 menit</a:t>
            </a:r>
          </a:p>
          <a:p>
            <a:pPr marL="274320" indent="-274320" fontAlgn="auto">
              <a:spcAft>
                <a:spcPts val="0"/>
              </a:spcAft>
              <a:buFont typeface="Wingdings 2"/>
              <a:buNone/>
              <a:defRPr/>
            </a:pPr>
            <a:r>
              <a:rPr lang="id-ID" sz="4500" dirty="0" smtClean="0">
                <a:latin typeface="Arial" pitchFamily="34" charset="0"/>
                <a:cs typeface="Arial" pitchFamily="34" charset="0"/>
              </a:rPr>
              <a:t>Total waktu				: 15 menit</a:t>
            </a:r>
          </a:p>
          <a:p>
            <a:pPr marL="274320" indent="-274320" fontAlgn="auto">
              <a:spcAft>
                <a:spcPts val="0"/>
              </a:spcAft>
              <a:buFont typeface="Wingdings 2"/>
              <a:buNone/>
              <a:defRPr/>
            </a:pPr>
            <a:endParaRPr lang="id-ID" sz="4500" dirty="0" smtClean="0">
              <a:latin typeface="Arial" pitchFamily="34" charset="0"/>
              <a:cs typeface="Arial" pitchFamily="34" charset="0"/>
            </a:endParaRPr>
          </a:p>
          <a:p>
            <a:pPr marL="274320" indent="-274320" fontAlgn="auto">
              <a:spcAft>
                <a:spcPts val="0"/>
              </a:spcAft>
              <a:buFont typeface="Wingdings 2"/>
              <a:buNone/>
              <a:defRPr/>
            </a:pPr>
            <a:r>
              <a:rPr lang="id-ID" sz="4500" u="sng" dirty="0" smtClean="0">
                <a:latin typeface="Arial" pitchFamily="34" charset="0"/>
                <a:cs typeface="Arial" pitchFamily="34" charset="0"/>
              </a:rPr>
              <a:t>4. Tes Penalaran (Reasoning)</a:t>
            </a:r>
          </a:p>
          <a:p>
            <a:pPr marL="274320" indent="-274320" fontAlgn="auto">
              <a:spcAft>
                <a:spcPts val="0"/>
              </a:spcAft>
              <a:buFont typeface="Wingdings 2"/>
              <a:buNone/>
              <a:defRPr/>
            </a:pPr>
            <a:r>
              <a:rPr lang="id-ID" sz="4500" dirty="0" smtClean="0">
                <a:latin typeface="Arial" pitchFamily="34" charset="0"/>
                <a:cs typeface="Arial" pitchFamily="34" charset="0"/>
              </a:rPr>
              <a:t>Mengukur kemampuan untuk memahami konsep dasar </a:t>
            </a:r>
          </a:p>
          <a:p>
            <a:pPr marL="274320" indent="-274320" fontAlgn="auto">
              <a:spcAft>
                <a:spcPts val="0"/>
              </a:spcAft>
              <a:buFont typeface="Wingdings 2"/>
              <a:buNone/>
              <a:defRPr/>
            </a:pPr>
            <a:r>
              <a:rPr lang="id-ID" sz="4500" dirty="0" smtClean="0">
                <a:latin typeface="Arial" pitchFamily="34" charset="0"/>
                <a:cs typeface="Arial" pitchFamily="34" charset="0"/>
              </a:rPr>
              <a:t>matematika, menerjemahkan ide dan pelaksanaan ke </a:t>
            </a:r>
          </a:p>
          <a:p>
            <a:pPr marL="274320" indent="-274320" fontAlgn="auto">
              <a:spcAft>
                <a:spcPts val="0"/>
              </a:spcAft>
              <a:buFont typeface="Wingdings 2"/>
              <a:buNone/>
              <a:defRPr/>
            </a:pPr>
            <a:r>
              <a:rPr lang="id-ID" sz="4500" dirty="0" smtClean="0">
                <a:latin typeface="Arial" pitchFamily="34" charset="0"/>
                <a:cs typeface="Arial" pitchFamily="34" charset="0"/>
              </a:rPr>
              <a:t>dalam notasi matematika singkat</a:t>
            </a:r>
          </a:p>
          <a:p>
            <a:pPr marL="274320" indent="-274320" fontAlgn="auto">
              <a:spcAft>
                <a:spcPts val="0"/>
              </a:spcAft>
              <a:buFont typeface="Wingdings 2"/>
              <a:buNone/>
              <a:defRPr/>
            </a:pPr>
            <a:r>
              <a:rPr lang="id-ID" sz="4500" dirty="0" smtClean="0">
                <a:latin typeface="Arial" pitchFamily="34" charset="0"/>
                <a:cs typeface="Arial" pitchFamily="34" charset="0"/>
              </a:rPr>
              <a:t>Waktu untuk mengerjakan	: 24 menit</a:t>
            </a:r>
          </a:p>
          <a:p>
            <a:pPr marL="274320" indent="-274320" fontAlgn="auto">
              <a:spcAft>
                <a:spcPts val="0"/>
              </a:spcAft>
              <a:buFont typeface="Wingdings 2"/>
              <a:buNone/>
              <a:defRPr/>
            </a:pPr>
            <a:r>
              <a:rPr lang="id-ID" sz="4500" dirty="0" smtClean="0">
                <a:latin typeface="Arial" pitchFamily="34" charset="0"/>
                <a:cs typeface="Arial" pitchFamily="34" charset="0"/>
              </a:rPr>
              <a:t>Waktu untuk menjelaskan		: 2 menit</a:t>
            </a:r>
          </a:p>
          <a:p>
            <a:pPr marL="274320" indent="-274320" fontAlgn="auto">
              <a:spcAft>
                <a:spcPts val="0"/>
              </a:spcAft>
              <a:buFont typeface="Wingdings 2"/>
              <a:buNone/>
              <a:defRPr/>
            </a:pPr>
            <a:r>
              <a:rPr lang="id-ID" sz="4500" dirty="0" smtClean="0">
                <a:latin typeface="Arial" pitchFamily="34" charset="0"/>
                <a:cs typeface="Arial" pitchFamily="34" charset="0"/>
              </a:rPr>
              <a:t>Total waktu				: 26 menit</a:t>
            </a:r>
          </a:p>
          <a:p>
            <a:pPr marL="274320" indent="-274320" fontAlgn="auto">
              <a:spcAft>
                <a:spcPts val="0"/>
              </a:spcAft>
              <a:buFont typeface="Wingdings 2"/>
              <a:buNone/>
              <a:defRPr/>
            </a:pPr>
            <a:endParaRPr lang="id-ID" dirty="0" smtClean="0">
              <a:latin typeface="Arial" pitchFamily="34" charset="0"/>
              <a:cs typeface="Arial" pitchFamily="34" charset="0"/>
            </a:endParaRPr>
          </a:p>
          <a:p>
            <a:pPr marL="274320" indent="-274320" fontAlgn="auto">
              <a:spcAft>
                <a:spcPts val="0"/>
              </a:spcAft>
              <a:buFont typeface="Wingdings 2"/>
              <a:buChar char=""/>
              <a:defRPr/>
            </a:pPr>
            <a:endParaRPr lang="id-ID" dirty="0">
              <a:latin typeface="Arial" pitchFamily="34" charset="0"/>
              <a:cs typeface="Arial" pitchFamily="34" charset="0"/>
            </a:endParaRPr>
          </a:p>
        </p:txBody>
      </p:sp>
      <p:sp>
        <p:nvSpPr>
          <p:cNvPr id="2" name="Title 1"/>
          <p:cNvSpPr>
            <a:spLocks noGrp="1"/>
          </p:cNvSpPr>
          <p:nvPr>
            <p:ph type="title"/>
          </p:nvPr>
        </p:nvSpPr>
        <p:spPr/>
        <p:txBody>
          <a:bodyPr/>
          <a:lstStyle/>
          <a:p>
            <a:pPr fontAlgn="auto">
              <a:spcAft>
                <a:spcPts val="0"/>
              </a:spcAft>
              <a:defRPr/>
            </a:pPr>
            <a:endParaRPr lang="id-ID"/>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p:txBody>
          <a:bodyPr/>
          <a:lstStyle/>
          <a:p>
            <a:pPr>
              <a:buFont typeface="Wingdings 2" pitchFamily="18" charset="2"/>
              <a:buNone/>
            </a:pPr>
            <a:r>
              <a:rPr lang="id-ID" sz="2500" u="sng" smtClean="0">
                <a:latin typeface="Arial" charset="0"/>
                <a:cs typeface="Arial" charset="0"/>
              </a:rPr>
              <a:t>5. Tes Kosa Kata (Vocabulary)</a:t>
            </a:r>
          </a:p>
          <a:p>
            <a:pPr>
              <a:buFont typeface="Wingdings 2" pitchFamily="18" charset="2"/>
              <a:buNone/>
            </a:pPr>
            <a:r>
              <a:rPr lang="id-ID" sz="2500" smtClean="0">
                <a:latin typeface="Arial" charset="0"/>
                <a:cs typeface="Arial" charset="0"/>
              </a:rPr>
              <a:t>Mengukur  kemampuan memilih kata yang tepat </a:t>
            </a:r>
          </a:p>
          <a:p>
            <a:pPr>
              <a:buFont typeface="Wingdings 2" pitchFamily="18" charset="2"/>
              <a:buNone/>
            </a:pPr>
            <a:r>
              <a:rPr lang="id-ID" sz="2500" smtClean="0">
                <a:latin typeface="Arial" charset="0"/>
                <a:cs typeface="Arial" charset="0"/>
              </a:rPr>
              <a:t>untuk menyampaikan ide pengetahuan kata sepert </a:t>
            </a:r>
          </a:p>
          <a:p>
            <a:pPr>
              <a:buFont typeface="Wingdings 2" pitchFamily="18" charset="2"/>
              <a:buNone/>
            </a:pPr>
            <a:r>
              <a:rPr lang="id-ID" sz="2500" smtClean="0">
                <a:latin typeface="Arial" charset="0"/>
                <a:cs typeface="Arial" charset="0"/>
              </a:rPr>
              <a:t>dalam sastra, seni dan musik</a:t>
            </a:r>
          </a:p>
          <a:p>
            <a:pPr>
              <a:buFont typeface="Wingdings 2" pitchFamily="18" charset="2"/>
              <a:buNone/>
            </a:pPr>
            <a:r>
              <a:rPr lang="id-ID" sz="2500" smtClean="0">
                <a:latin typeface="Arial" charset="0"/>
                <a:cs typeface="Arial" charset="0"/>
              </a:rPr>
              <a:t>Waktu untuk mengerjakan	: 14 menit</a:t>
            </a:r>
          </a:p>
          <a:p>
            <a:pPr>
              <a:buFont typeface="Wingdings 2" pitchFamily="18" charset="2"/>
              <a:buNone/>
            </a:pPr>
            <a:r>
              <a:rPr lang="id-ID" sz="2500" smtClean="0">
                <a:latin typeface="Arial" charset="0"/>
                <a:cs typeface="Arial" charset="0"/>
              </a:rPr>
              <a:t>Waktu untuk menjelaskan		: 2 menit</a:t>
            </a:r>
          </a:p>
          <a:p>
            <a:pPr>
              <a:buFont typeface="Wingdings 2" pitchFamily="18" charset="2"/>
              <a:buNone/>
            </a:pPr>
            <a:r>
              <a:rPr lang="id-ID" sz="2500" smtClean="0">
                <a:latin typeface="Arial" charset="0"/>
                <a:cs typeface="Arial" charset="0"/>
              </a:rPr>
              <a:t>Total waktu				: 16 menit</a:t>
            </a:r>
          </a:p>
          <a:p>
            <a:pPr>
              <a:buFont typeface="Wingdings 2" pitchFamily="18" charset="2"/>
              <a:buNone/>
            </a:pPr>
            <a:endParaRPr lang="id-ID" sz="2500" smtClean="0">
              <a:latin typeface="Arial" charset="0"/>
              <a:cs typeface="Arial" charset="0"/>
            </a:endParaRPr>
          </a:p>
          <a:p>
            <a:pPr>
              <a:buFont typeface="Wingdings 2" pitchFamily="18" charset="2"/>
              <a:buNone/>
            </a:pPr>
            <a:endParaRPr lang="id-ID" sz="2500" smtClean="0">
              <a:latin typeface="Arial" charset="0"/>
              <a:cs typeface="Arial" charset="0"/>
            </a:endParaRPr>
          </a:p>
          <a:p>
            <a:pPr>
              <a:buFont typeface="Wingdings 2" pitchFamily="18" charset="2"/>
              <a:buNone/>
            </a:pPr>
            <a:endParaRPr lang="id-ID" sz="2500" smtClean="0"/>
          </a:p>
        </p:txBody>
      </p:sp>
      <p:sp>
        <p:nvSpPr>
          <p:cNvPr id="4" name="Title 3"/>
          <p:cNvSpPr>
            <a:spLocks noGrp="1"/>
          </p:cNvSpPr>
          <p:nvPr>
            <p:ph type="title"/>
          </p:nvPr>
        </p:nvSpPr>
        <p:spPr/>
        <p:txBody>
          <a:bodyPr/>
          <a:lstStyle/>
          <a:p>
            <a:pPr fontAlgn="auto">
              <a:spcAft>
                <a:spcPts val="0"/>
              </a:spcAft>
              <a:defRPr/>
            </a:pPr>
            <a:endParaRPr lang="id-ID"/>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457200" y="1600200"/>
            <a:ext cx="8229600" cy="4997450"/>
          </a:xfrm>
        </p:spPr>
        <p:txBody>
          <a:bodyPr/>
          <a:lstStyle/>
          <a:p>
            <a:pPr>
              <a:buFont typeface="Wingdings 2" pitchFamily="18" charset="2"/>
              <a:buNone/>
            </a:pPr>
            <a:r>
              <a:rPr lang="id-ID" sz="2500" u="sng" smtClean="0">
                <a:latin typeface="Arial" charset="0"/>
                <a:cs typeface="Arial" charset="0"/>
              </a:rPr>
              <a:t>6. Tes Merakit (Assembly)</a:t>
            </a:r>
          </a:p>
          <a:p>
            <a:pPr algn="just">
              <a:buFont typeface="Wingdings 2" pitchFamily="18" charset="2"/>
              <a:buNone/>
            </a:pPr>
            <a:r>
              <a:rPr lang="id-ID" sz="2500" smtClean="0">
                <a:latin typeface="Arial" charset="0"/>
                <a:cs typeface="Arial" charset="0"/>
              </a:rPr>
              <a:t>Mengukur kemampuan mengidentifikasi bentuk untuk </a:t>
            </a:r>
          </a:p>
          <a:p>
            <a:pPr algn="just">
              <a:buFont typeface="Wingdings 2" pitchFamily="18" charset="2"/>
              <a:buNone/>
            </a:pPr>
            <a:r>
              <a:rPr lang="id-ID" sz="2500" smtClean="0">
                <a:latin typeface="Arial" charset="0"/>
                <a:cs typeface="Arial" charset="0"/>
              </a:rPr>
              <a:t>suatu bangunan atau konstruksi dari sejumlah bagian </a:t>
            </a:r>
          </a:p>
          <a:p>
            <a:pPr algn="just">
              <a:buFont typeface="Wingdings 2" pitchFamily="18" charset="2"/>
              <a:buNone/>
            </a:pPr>
            <a:r>
              <a:rPr lang="id-ID" sz="2500" smtClean="0">
                <a:latin typeface="Arial" charset="0"/>
                <a:cs typeface="Arial" charset="0"/>
              </a:rPr>
              <a:t>terpisah. Mengukur  kemampuan memilih kata yang </a:t>
            </a:r>
          </a:p>
          <a:p>
            <a:pPr algn="just">
              <a:buFont typeface="Wingdings 2" pitchFamily="18" charset="2"/>
              <a:buNone/>
            </a:pPr>
            <a:r>
              <a:rPr lang="id-ID" sz="2500" smtClean="0">
                <a:latin typeface="Arial" charset="0"/>
                <a:cs typeface="Arial" charset="0"/>
              </a:rPr>
              <a:t>tepat untuk menyampaikan ide pengetahuan kata seperti </a:t>
            </a:r>
          </a:p>
          <a:p>
            <a:pPr algn="just">
              <a:buFont typeface="Wingdings 2" pitchFamily="18" charset="2"/>
              <a:buNone/>
            </a:pPr>
            <a:r>
              <a:rPr lang="id-ID" sz="2500" smtClean="0">
                <a:latin typeface="Arial" charset="0"/>
                <a:cs typeface="Arial" charset="0"/>
              </a:rPr>
              <a:t>dalam sastra, seni dan musik</a:t>
            </a:r>
          </a:p>
          <a:p>
            <a:pPr algn="just">
              <a:buFont typeface="Wingdings 2" pitchFamily="18" charset="2"/>
              <a:buNone/>
            </a:pPr>
            <a:r>
              <a:rPr lang="id-ID" sz="2500" smtClean="0">
                <a:latin typeface="Arial" charset="0"/>
                <a:cs typeface="Arial" charset="0"/>
              </a:rPr>
              <a:t>Waktu untuk mengerjakan	: 12 menit</a:t>
            </a:r>
          </a:p>
          <a:p>
            <a:pPr algn="just">
              <a:buFont typeface="Wingdings 2" pitchFamily="18" charset="2"/>
              <a:buNone/>
            </a:pPr>
            <a:r>
              <a:rPr lang="id-ID" sz="2500" smtClean="0">
                <a:latin typeface="Arial" charset="0"/>
                <a:cs typeface="Arial" charset="0"/>
              </a:rPr>
              <a:t>Waktu untuk menjelaskan		: 6 menit</a:t>
            </a:r>
          </a:p>
          <a:p>
            <a:pPr algn="just">
              <a:buFont typeface="Wingdings 2" pitchFamily="18" charset="2"/>
              <a:buNone/>
            </a:pPr>
            <a:r>
              <a:rPr lang="id-ID" sz="2500" smtClean="0">
                <a:latin typeface="Arial" charset="0"/>
                <a:cs typeface="Arial" charset="0"/>
              </a:rPr>
              <a:t>Total waktu				: 18 menit</a:t>
            </a:r>
          </a:p>
          <a:p>
            <a:pPr algn="just"/>
            <a:endParaRPr lang="id-ID" sz="2500" smtClean="0"/>
          </a:p>
        </p:txBody>
      </p:sp>
      <p:sp>
        <p:nvSpPr>
          <p:cNvPr id="2" name="Title 1"/>
          <p:cNvSpPr>
            <a:spLocks noGrp="1"/>
          </p:cNvSpPr>
          <p:nvPr>
            <p:ph type="title"/>
          </p:nvPr>
        </p:nvSpPr>
        <p:spPr/>
        <p:txBody>
          <a:bodyPr/>
          <a:lstStyle/>
          <a:p>
            <a:pPr fontAlgn="auto">
              <a:spcAft>
                <a:spcPts val="0"/>
              </a:spcAft>
              <a:defRPr/>
            </a:pPr>
            <a:endParaRPr lang="id-ID"/>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050"/>
            <a:ext cx="8229600" cy="5949950"/>
          </a:xfrm>
        </p:spPr>
        <p:txBody>
          <a:bodyPr>
            <a:normAutofit fontScale="92500" lnSpcReduction="10000"/>
          </a:bodyPr>
          <a:lstStyle/>
          <a:p>
            <a:pPr marL="274320" indent="-274320" fontAlgn="auto">
              <a:spcAft>
                <a:spcPts val="0"/>
              </a:spcAft>
              <a:buFont typeface="Wingdings 2"/>
              <a:buNone/>
              <a:defRPr/>
            </a:pPr>
            <a:r>
              <a:rPr lang="id-ID" sz="2500" u="sng" dirty="0" smtClean="0">
                <a:latin typeface="Arial" pitchFamily="34" charset="0"/>
                <a:cs typeface="Arial" pitchFamily="34" charset="0"/>
              </a:rPr>
              <a:t>7. </a:t>
            </a:r>
            <a:r>
              <a:rPr lang="id-ID" sz="2700" u="sng" dirty="0" smtClean="0">
                <a:latin typeface="Arial" pitchFamily="34" charset="0"/>
                <a:cs typeface="Arial" pitchFamily="34" charset="0"/>
              </a:rPr>
              <a:t>Tes Pemahaman (Judment and Comprehension)</a:t>
            </a:r>
          </a:p>
          <a:p>
            <a:pPr marL="274320" indent="-274320" fontAlgn="auto">
              <a:spcAft>
                <a:spcPts val="0"/>
              </a:spcAft>
              <a:buFont typeface="Wingdings 2"/>
              <a:buNone/>
              <a:defRPr/>
            </a:pPr>
            <a:r>
              <a:rPr lang="id-ID" sz="2700" dirty="0" smtClean="0">
                <a:latin typeface="Arial" pitchFamily="34" charset="0"/>
                <a:cs typeface="Arial" pitchFamily="34" charset="0"/>
              </a:rPr>
              <a:t>Mengukur kemampuan seseorang memahami suatu </a:t>
            </a:r>
          </a:p>
          <a:p>
            <a:pPr marL="274320" indent="-274320" fontAlgn="auto">
              <a:spcAft>
                <a:spcPts val="0"/>
              </a:spcAft>
              <a:buFont typeface="Wingdings 2"/>
              <a:buNone/>
              <a:defRPr/>
            </a:pPr>
            <a:r>
              <a:rPr lang="id-ID" sz="2700" dirty="0" smtClean="0">
                <a:latin typeface="Arial" pitchFamily="34" charset="0"/>
                <a:cs typeface="Arial" pitchFamily="34" charset="0"/>
              </a:rPr>
              <a:t>bacaan berdasarkan logika dan mengambil keputusan </a:t>
            </a:r>
          </a:p>
          <a:p>
            <a:pPr marL="274320" indent="-274320" fontAlgn="auto">
              <a:spcAft>
                <a:spcPts val="0"/>
              </a:spcAft>
              <a:buFont typeface="Wingdings 2"/>
              <a:buNone/>
              <a:defRPr/>
            </a:pPr>
            <a:r>
              <a:rPr lang="id-ID" sz="2700" dirty="0" smtClean="0">
                <a:latin typeface="Arial" pitchFamily="34" charset="0"/>
                <a:cs typeface="Arial" pitchFamily="34" charset="0"/>
              </a:rPr>
              <a:t>dalam situasi praktis</a:t>
            </a:r>
          </a:p>
          <a:p>
            <a:pPr marL="274320" indent="-274320" algn="just" fontAlgn="auto">
              <a:spcAft>
                <a:spcPts val="0"/>
              </a:spcAft>
              <a:buFont typeface="Wingdings 2"/>
              <a:buNone/>
              <a:defRPr/>
            </a:pPr>
            <a:r>
              <a:rPr lang="id-ID" sz="2700" dirty="0" smtClean="0">
                <a:latin typeface="Arial" pitchFamily="34" charset="0"/>
                <a:cs typeface="Arial" pitchFamily="34" charset="0"/>
              </a:rPr>
              <a:t>Waktu untuk mengerjakan	: 35 menit</a:t>
            </a:r>
          </a:p>
          <a:p>
            <a:pPr marL="274320" indent="-274320" algn="just" fontAlgn="auto">
              <a:spcAft>
                <a:spcPts val="0"/>
              </a:spcAft>
              <a:buFont typeface="Wingdings 2"/>
              <a:buNone/>
              <a:defRPr/>
            </a:pPr>
            <a:r>
              <a:rPr lang="id-ID" sz="2700" dirty="0" smtClean="0">
                <a:latin typeface="Arial" pitchFamily="34" charset="0"/>
                <a:cs typeface="Arial" pitchFamily="34" charset="0"/>
              </a:rPr>
              <a:t>Waktu untuk menjelaskan		: 5 menit</a:t>
            </a:r>
          </a:p>
          <a:p>
            <a:pPr marL="274320" indent="-274320" algn="just" fontAlgn="auto">
              <a:spcAft>
                <a:spcPts val="0"/>
              </a:spcAft>
              <a:buFont typeface="Wingdings 2"/>
              <a:buNone/>
              <a:defRPr/>
            </a:pPr>
            <a:r>
              <a:rPr lang="id-ID" sz="2700" dirty="0" smtClean="0">
                <a:latin typeface="Arial" pitchFamily="34" charset="0"/>
                <a:cs typeface="Arial" pitchFamily="34" charset="0"/>
              </a:rPr>
              <a:t>Total waktu				: 40 menit</a:t>
            </a:r>
          </a:p>
          <a:p>
            <a:pPr marL="274320" indent="-274320" algn="just" fontAlgn="auto">
              <a:spcAft>
                <a:spcPts val="0"/>
              </a:spcAft>
              <a:buFont typeface="Wingdings 2"/>
              <a:buNone/>
              <a:defRPr/>
            </a:pPr>
            <a:endParaRPr lang="id-ID" sz="2700" dirty="0">
              <a:latin typeface="Arial" pitchFamily="34" charset="0"/>
              <a:cs typeface="Arial" pitchFamily="34" charset="0"/>
            </a:endParaRPr>
          </a:p>
          <a:p>
            <a:pPr marL="274320" indent="-274320" algn="just" fontAlgn="auto">
              <a:spcAft>
                <a:spcPts val="0"/>
              </a:spcAft>
              <a:buFont typeface="Wingdings 2"/>
              <a:buNone/>
              <a:defRPr/>
            </a:pPr>
            <a:r>
              <a:rPr lang="id-ID" sz="2700" u="sng" dirty="0" smtClean="0">
                <a:latin typeface="Arial" pitchFamily="34" charset="0"/>
                <a:cs typeface="Arial" pitchFamily="34" charset="0"/>
              </a:rPr>
              <a:t>8. Komponen (Component)</a:t>
            </a:r>
          </a:p>
          <a:p>
            <a:pPr marL="274320" indent="-274320" algn="just" fontAlgn="auto">
              <a:spcAft>
                <a:spcPts val="0"/>
              </a:spcAft>
              <a:buFont typeface="Wingdings 2"/>
              <a:buNone/>
              <a:defRPr/>
            </a:pPr>
            <a:r>
              <a:rPr lang="id-ID" sz="2700" dirty="0" smtClean="0">
                <a:latin typeface="Arial" pitchFamily="34" charset="0"/>
                <a:cs typeface="Arial" pitchFamily="34" charset="0"/>
              </a:rPr>
              <a:t>Mengukur kemampuan untuk menempatkan dan </a:t>
            </a:r>
          </a:p>
          <a:p>
            <a:pPr marL="274320" indent="-274320" algn="just" fontAlgn="auto">
              <a:spcAft>
                <a:spcPts val="0"/>
              </a:spcAft>
              <a:buFont typeface="Wingdings 2"/>
              <a:buNone/>
              <a:defRPr/>
            </a:pPr>
            <a:r>
              <a:rPr lang="id-ID" sz="2700" dirty="0" smtClean="0">
                <a:latin typeface="Arial" pitchFamily="34" charset="0"/>
                <a:cs typeface="Arial" pitchFamily="34" charset="0"/>
              </a:rPr>
              <a:t>mengidentifikasi bagian-bagian suatu komponen penting</a:t>
            </a:r>
          </a:p>
          <a:p>
            <a:pPr marL="274320" indent="-274320" algn="just" fontAlgn="auto">
              <a:spcAft>
                <a:spcPts val="0"/>
              </a:spcAft>
              <a:buFont typeface="Wingdings 2"/>
              <a:buNone/>
              <a:defRPr/>
            </a:pPr>
            <a:r>
              <a:rPr lang="id-ID" sz="2700" dirty="0" smtClean="0">
                <a:latin typeface="Arial" pitchFamily="34" charset="0"/>
                <a:cs typeface="Arial" pitchFamily="34" charset="0"/>
              </a:rPr>
              <a:t>Waktu untuk mengerjakan	: 20 menit</a:t>
            </a:r>
          </a:p>
          <a:p>
            <a:pPr marL="274320" indent="-274320" algn="just" fontAlgn="auto">
              <a:spcAft>
                <a:spcPts val="0"/>
              </a:spcAft>
              <a:buFont typeface="Wingdings 2"/>
              <a:buNone/>
              <a:defRPr/>
            </a:pPr>
            <a:r>
              <a:rPr lang="id-ID" sz="2700" dirty="0" smtClean="0">
                <a:latin typeface="Arial" pitchFamily="34" charset="0"/>
                <a:cs typeface="Arial" pitchFamily="34" charset="0"/>
              </a:rPr>
              <a:t>Waktu untuk menjelaskan		: 4 menit</a:t>
            </a:r>
          </a:p>
          <a:p>
            <a:pPr marL="274320" indent="-274320" algn="just" fontAlgn="auto">
              <a:spcAft>
                <a:spcPts val="0"/>
              </a:spcAft>
              <a:buFont typeface="Wingdings 2"/>
              <a:buNone/>
              <a:defRPr/>
            </a:pPr>
            <a:r>
              <a:rPr lang="id-ID" sz="2700" dirty="0" smtClean="0">
                <a:latin typeface="Arial" pitchFamily="34" charset="0"/>
                <a:cs typeface="Arial" pitchFamily="34" charset="0"/>
              </a:rPr>
              <a:t>Total waktu				: 24 menit</a:t>
            </a:r>
          </a:p>
          <a:p>
            <a:pPr marL="274320" indent="-274320" algn="just" fontAlgn="auto">
              <a:spcAft>
                <a:spcPts val="0"/>
              </a:spcAft>
              <a:buFont typeface="Wingdings 2"/>
              <a:buChar char=""/>
              <a:defRPr/>
            </a:pPr>
            <a:endParaRPr lang="id-ID" dirty="0" smtClean="0"/>
          </a:p>
          <a:p>
            <a:pPr marL="274320" indent="-274320" algn="just" fontAlgn="auto">
              <a:spcAft>
                <a:spcPts val="0"/>
              </a:spcAft>
              <a:buFont typeface="Wingdings 2"/>
              <a:buNone/>
              <a:defRPr/>
            </a:pPr>
            <a:endParaRPr lang="id-ID" dirty="0" smtClean="0"/>
          </a:p>
          <a:p>
            <a:pPr marL="274320" indent="-274320" fontAlgn="auto">
              <a:spcAft>
                <a:spcPts val="0"/>
              </a:spcAft>
              <a:buFont typeface="Wingdings 2"/>
              <a:buNone/>
              <a:defRPr/>
            </a:pPr>
            <a:endParaRPr lang="id-ID" dirty="0"/>
          </a:p>
        </p:txBody>
      </p:sp>
      <p:sp>
        <p:nvSpPr>
          <p:cNvPr id="2" name="Title 1"/>
          <p:cNvSpPr>
            <a:spLocks noGrp="1"/>
          </p:cNvSpPr>
          <p:nvPr>
            <p:ph type="title"/>
          </p:nvPr>
        </p:nvSpPr>
        <p:spPr/>
        <p:txBody>
          <a:bodyPr/>
          <a:lstStyle/>
          <a:p>
            <a:pPr fontAlgn="auto">
              <a:spcAft>
                <a:spcPts val="0"/>
              </a:spcAft>
              <a:defRPr/>
            </a:pPr>
            <a:endParaRPr lang="id-ID"/>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p:txBody>
          <a:bodyPr/>
          <a:lstStyle/>
          <a:p>
            <a:pPr>
              <a:buFont typeface="Wingdings 2" pitchFamily="18" charset="2"/>
              <a:buNone/>
            </a:pPr>
            <a:r>
              <a:rPr lang="id-ID" sz="2500" u="sng" smtClean="0">
                <a:latin typeface="Arial" charset="0"/>
                <a:cs typeface="Arial" charset="0"/>
              </a:rPr>
              <a:t>9. Tes Perencanaan (Planning)</a:t>
            </a:r>
          </a:p>
          <a:p>
            <a:pPr>
              <a:buFont typeface="Wingdings 2" pitchFamily="18" charset="2"/>
              <a:buNone/>
            </a:pPr>
            <a:r>
              <a:rPr lang="id-ID" sz="2500" smtClean="0">
                <a:latin typeface="Arial" charset="0"/>
                <a:cs typeface="Arial" charset="0"/>
              </a:rPr>
              <a:t>Mengukur kemampuan merencanakan, mengorganisir </a:t>
            </a:r>
          </a:p>
          <a:p>
            <a:pPr>
              <a:buFont typeface="Wingdings 2" pitchFamily="18" charset="2"/>
              <a:buNone/>
            </a:pPr>
            <a:r>
              <a:rPr lang="id-ID" sz="2500" smtClean="0">
                <a:latin typeface="Arial" charset="0"/>
                <a:cs typeface="Arial" charset="0"/>
              </a:rPr>
              <a:t>dan menentukan jadwal, serta kemampuan menebak </a:t>
            </a:r>
          </a:p>
          <a:p>
            <a:pPr>
              <a:buFont typeface="Wingdings 2" pitchFamily="18" charset="2"/>
              <a:buNone/>
            </a:pPr>
            <a:r>
              <a:rPr lang="id-ID" sz="2500" smtClean="0">
                <a:latin typeface="Arial" charset="0"/>
                <a:cs typeface="Arial" charset="0"/>
              </a:rPr>
              <a:t>masalah yang mungkin muncuk dan mengantisipasinya </a:t>
            </a:r>
          </a:p>
          <a:p>
            <a:pPr>
              <a:buFont typeface="Wingdings 2" pitchFamily="18" charset="2"/>
              <a:buNone/>
            </a:pPr>
            <a:r>
              <a:rPr lang="id-ID" sz="2500" smtClean="0">
                <a:latin typeface="Arial" charset="0"/>
                <a:cs typeface="Arial" charset="0"/>
              </a:rPr>
              <a:t>dalam melakukan langkah-langkah variatif.</a:t>
            </a:r>
          </a:p>
          <a:p>
            <a:pPr algn="just">
              <a:buFont typeface="Wingdings 2" pitchFamily="18" charset="2"/>
              <a:buNone/>
            </a:pPr>
            <a:r>
              <a:rPr lang="id-ID" sz="2500" smtClean="0">
                <a:latin typeface="Arial" charset="0"/>
                <a:cs typeface="Arial" charset="0"/>
              </a:rPr>
              <a:t>Waktu untuk mengerjakan	: 24 menit</a:t>
            </a:r>
          </a:p>
          <a:p>
            <a:pPr algn="just">
              <a:buFont typeface="Wingdings 2" pitchFamily="18" charset="2"/>
              <a:buNone/>
            </a:pPr>
            <a:r>
              <a:rPr lang="id-ID" sz="2500" smtClean="0">
                <a:latin typeface="Arial" charset="0"/>
                <a:cs typeface="Arial" charset="0"/>
              </a:rPr>
              <a:t>Waktu untuk menjelaskan		: 13 menit</a:t>
            </a:r>
          </a:p>
          <a:p>
            <a:pPr algn="just">
              <a:buFont typeface="Wingdings 2" pitchFamily="18" charset="2"/>
              <a:buNone/>
            </a:pPr>
            <a:r>
              <a:rPr lang="id-ID" sz="2500" smtClean="0">
                <a:latin typeface="Arial" charset="0"/>
                <a:cs typeface="Arial" charset="0"/>
              </a:rPr>
              <a:t>Total waktu				: 37 menit</a:t>
            </a:r>
          </a:p>
          <a:p>
            <a:pPr algn="just"/>
            <a:endParaRPr lang="id-ID" sz="2500" smtClean="0">
              <a:latin typeface="Arial" charset="0"/>
              <a:cs typeface="Arial" charset="0"/>
            </a:endParaRPr>
          </a:p>
          <a:p>
            <a:pPr>
              <a:buFont typeface="Wingdings 2" pitchFamily="18" charset="2"/>
              <a:buNone/>
            </a:pPr>
            <a:endParaRPr lang="id-ID" sz="2500" smtClean="0">
              <a:latin typeface="Arial" charset="0"/>
              <a:cs typeface="Arial" charset="0"/>
            </a:endParaRPr>
          </a:p>
          <a:p>
            <a:pPr>
              <a:buFont typeface="Wingdings 2" pitchFamily="18" charset="2"/>
              <a:buNone/>
            </a:pPr>
            <a:endParaRPr lang="id-ID" sz="2500" smtClean="0">
              <a:latin typeface="Arial" charset="0"/>
              <a:cs typeface="Arial" charset="0"/>
            </a:endParaRPr>
          </a:p>
        </p:txBody>
      </p:sp>
      <p:sp>
        <p:nvSpPr>
          <p:cNvPr id="2" name="Title 1"/>
          <p:cNvSpPr>
            <a:spLocks noGrp="1"/>
          </p:cNvSpPr>
          <p:nvPr>
            <p:ph type="title"/>
          </p:nvPr>
        </p:nvSpPr>
        <p:spPr/>
        <p:txBody>
          <a:bodyPr/>
          <a:lstStyle/>
          <a:p>
            <a:pPr fontAlgn="auto">
              <a:spcAft>
                <a:spcPts val="0"/>
              </a:spcAft>
              <a:defRPr/>
            </a:pPr>
            <a:endParaRPr lang="id-ID"/>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457200" y="333375"/>
            <a:ext cx="8229600" cy="6524625"/>
          </a:xfrm>
        </p:spPr>
        <p:txBody>
          <a:bodyPr/>
          <a:lstStyle/>
          <a:p>
            <a:pPr>
              <a:buFont typeface="Wingdings 2" pitchFamily="18" charset="2"/>
              <a:buNone/>
            </a:pPr>
            <a:r>
              <a:rPr lang="id-ID" sz="2500" u="sng" smtClean="0">
                <a:latin typeface="Arial" charset="0"/>
                <a:cs typeface="Arial" charset="0"/>
              </a:rPr>
              <a:t>10. Tes Berhitung (Atithmetic)</a:t>
            </a:r>
          </a:p>
          <a:p>
            <a:pPr>
              <a:buFont typeface="Wingdings 2" pitchFamily="18" charset="2"/>
              <a:buNone/>
            </a:pPr>
            <a:r>
              <a:rPr lang="id-ID" sz="2500" smtClean="0">
                <a:latin typeface="Arial" charset="0"/>
                <a:cs typeface="Arial" charset="0"/>
              </a:rPr>
              <a:t>Mengukur ketrampilan seseorang dalam bekerja dengan </a:t>
            </a:r>
          </a:p>
          <a:p>
            <a:pPr>
              <a:buFont typeface="Wingdings 2" pitchFamily="18" charset="2"/>
              <a:buNone/>
            </a:pPr>
            <a:r>
              <a:rPr lang="id-ID" sz="2500" smtClean="0">
                <a:latin typeface="Arial" charset="0"/>
                <a:cs typeface="Arial" charset="0"/>
              </a:rPr>
              <a:t>angka seperti penjumlahan, pengurangan, perkalian dan </a:t>
            </a:r>
          </a:p>
          <a:p>
            <a:pPr>
              <a:buFont typeface="Wingdings 2" pitchFamily="18" charset="2"/>
              <a:buNone/>
            </a:pPr>
            <a:r>
              <a:rPr lang="id-ID" sz="2500" smtClean="0">
                <a:latin typeface="Arial" charset="0"/>
                <a:cs typeface="Arial" charset="0"/>
              </a:rPr>
              <a:t>pembagian.</a:t>
            </a:r>
          </a:p>
          <a:p>
            <a:pPr algn="just">
              <a:buFont typeface="Wingdings 2" pitchFamily="18" charset="2"/>
              <a:buNone/>
            </a:pPr>
            <a:r>
              <a:rPr lang="id-ID" sz="2500" smtClean="0">
                <a:latin typeface="Arial" charset="0"/>
                <a:cs typeface="Arial" charset="0"/>
              </a:rPr>
              <a:t>Waktu untuk mengerjakan	: 10 menit</a:t>
            </a:r>
          </a:p>
          <a:p>
            <a:pPr algn="just">
              <a:buFont typeface="Wingdings 2" pitchFamily="18" charset="2"/>
              <a:buNone/>
            </a:pPr>
            <a:r>
              <a:rPr lang="id-ID" sz="2500" smtClean="0">
                <a:latin typeface="Arial" charset="0"/>
                <a:cs typeface="Arial" charset="0"/>
              </a:rPr>
              <a:t>Waktu untuk menjelaskan		: 10 menit</a:t>
            </a:r>
          </a:p>
          <a:p>
            <a:pPr algn="just">
              <a:buFont typeface="Wingdings 2" pitchFamily="18" charset="2"/>
              <a:buNone/>
            </a:pPr>
            <a:r>
              <a:rPr lang="id-ID" sz="2500" smtClean="0">
                <a:latin typeface="Arial" charset="0"/>
                <a:cs typeface="Arial" charset="0"/>
              </a:rPr>
              <a:t>Total waktu				: 20 menit</a:t>
            </a:r>
          </a:p>
          <a:p>
            <a:pPr algn="just">
              <a:buFont typeface="Wingdings 2" pitchFamily="18" charset="2"/>
              <a:buNone/>
            </a:pPr>
            <a:endParaRPr lang="id-ID" sz="2500" smtClean="0">
              <a:latin typeface="Arial" charset="0"/>
              <a:cs typeface="Arial" charset="0"/>
            </a:endParaRPr>
          </a:p>
          <a:p>
            <a:pPr algn="just">
              <a:buFont typeface="Wingdings 2" pitchFamily="18" charset="2"/>
              <a:buNone/>
            </a:pPr>
            <a:r>
              <a:rPr lang="id-ID" sz="2500" u="sng" smtClean="0">
                <a:latin typeface="Arial" charset="0"/>
                <a:cs typeface="Arial" charset="0"/>
              </a:rPr>
              <a:t>11. Tes Kecerdikan (Inguity)</a:t>
            </a:r>
          </a:p>
          <a:p>
            <a:pPr algn="just">
              <a:buFont typeface="Wingdings 2" pitchFamily="18" charset="2"/>
              <a:buNone/>
            </a:pPr>
            <a:r>
              <a:rPr lang="id-ID" sz="2500" smtClean="0">
                <a:latin typeface="Arial" charset="0"/>
                <a:cs typeface="Arial" charset="0"/>
              </a:rPr>
              <a:t>Mengukur kemampuan untuk bereaksi dan menemukan </a:t>
            </a:r>
          </a:p>
          <a:p>
            <a:pPr algn="just">
              <a:buFont typeface="Wingdings 2" pitchFamily="18" charset="2"/>
              <a:buNone/>
            </a:pPr>
            <a:r>
              <a:rPr lang="id-ID" sz="2500" smtClean="0">
                <a:latin typeface="Arial" charset="0"/>
                <a:cs typeface="Arial" charset="0"/>
              </a:rPr>
              <a:t>prosedur, kelengkapan dan presentasi yang baik.</a:t>
            </a:r>
          </a:p>
          <a:p>
            <a:pPr algn="just">
              <a:buFont typeface="Wingdings 2" pitchFamily="18" charset="2"/>
              <a:buNone/>
            </a:pPr>
            <a:r>
              <a:rPr lang="id-ID" sz="2500" smtClean="0">
                <a:latin typeface="Arial" charset="0"/>
                <a:cs typeface="Arial" charset="0"/>
              </a:rPr>
              <a:t>Waktu untuk mengerjakan	: 24 menit</a:t>
            </a:r>
          </a:p>
          <a:p>
            <a:pPr algn="just">
              <a:buFont typeface="Wingdings 2" pitchFamily="18" charset="2"/>
              <a:buNone/>
            </a:pPr>
            <a:r>
              <a:rPr lang="id-ID" sz="2500" smtClean="0">
                <a:latin typeface="Arial" charset="0"/>
                <a:cs typeface="Arial" charset="0"/>
              </a:rPr>
              <a:t>Waktu untuk menjelaskan		: 2 menit</a:t>
            </a:r>
          </a:p>
          <a:p>
            <a:pPr algn="just">
              <a:buFont typeface="Wingdings 2" pitchFamily="18" charset="2"/>
              <a:buNone/>
            </a:pPr>
            <a:r>
              <a:rPr lang="id-ID" sz="2500" smtClean="0">
                <a:latin typeface="Arial" charset="0"/>
                <a:cs typeface="Arial" charset="0"/>
              </a:rPr>
              <a:t>Total waktu				: 26 menit</a:t>
            </a:r>
          </a:p>
          <a:p>
            <a:pPr algn="just"/>
            <a:endParaRPr lang="id-ID" sz="2500" smtClean="0">
              <a:latin typeface="Arial" charset="0"/>
              <a:cs typeface="Arial" charset="0"/>
            </a:endParaRPr>
          </a:p>
          <a:p>
            <a:pPr algn="just">
              <a:buFont typeface="Wingdings 2" pitchFamily="18" charset="2"/>
              <a:buNone/>
            </a:pPr>
            <a:endParaRPr lang="id-ID" sz="2500" smtClean="0">
              <a:latin typeface="Arial" charset="0"/>
              <a:cs typeface="Arial" charset="0"/>
            </a:endParaRPr>
          </a:p>
          <a:p>
            <a:pPr algn="just"/>
            <a:endParaRPr lang="id-ID" sz="2500" smtClean="0">
              <a:latin typeface="Arial" charset="0"/>
              <a:cs typeface="Arial" charset="0"/>
            </a:endParaRPr>
          </a:p>
          <a:p>
            <a:pPr>
              <a:buFont typeface="Wingdings 2" pitchFamily="18" charset="2"/>
              <a:buNone/>
            </a:pPr>
            <a:endParaRPr lang="id-ID" sz="2500" smtClean="0">
              <a:latin typeface="Arial" charset="0"/>
              <a:cs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1075"/>
            <a:ext cx="8229600" cy="5876925"/>
          </a:xfrm>
        </p:spPr>
        <p:txBody>
          <a:bodyPr>
            <a:normAutofit fontScale="92500" lnSpcReduction="10000"/>
          </a:bodyPr>
          <a:lstStyle/>
          <a:p>
            <a:pPr marL="274320" indent="-274320" fontAlgn="auto">
              <a:spcAft>
                <a:spcPts val="0"/>
              </a:spcAft>
              <a:buFont typeface="Wingdings 2"/>
              <a:buNone/>
              <a:defRPr/>
            </a:pPr>
            <a:r>
              <a:rPr lang="id-ID" sz="2500" u="sng" dirty="0" smtClean="0">
                <a:latin typeface="Arial" pitchFamily="34" charset="0"/>
                <a:cs typeface="Arial" pitchFamily="34" charset="0"/>
              </a:rPr>
              <a:t>12. Tes Skala (Scale)</a:t>
            </a:r>
          </a:p>
          <a:p>
            <a:pPr marL="274320" indent="-274320" fontAlgn="auto">
              <a:spcAft>
                <a:spcPts val="0"/>
              </a:spcAft>
              <a:buFont typeface="Wingdings 2"/>
              <a:buNone/>
              <a:defRPr/>
            </a:pPr>
            <a:r>
              <a:rPr lang="id-ID" sz="2500" dirty="0" smtClean="0">
                <a:latin typeface="Arial" pitchFamily="34" charset="0"/>
                <a:cs typeface="Arial" pitchFamily="34" charset="0"/>
              </a:rPr>
              <a:t>Mengukur kecepatan dan ketepatan dalam membaca skala, </a:t>
            </a:r>
          </a:p>
          <a:p>
            <a:pPr marL="274320" indent="-274320" fontAlgn="auto">
              <a:spcAft>
                <a:spcPts val="0"/>
              </a:spcAft>
              <a:buFont typeface="Wingdings 2"/>
              <a:buNone/>
              <a:defRPr/>
            </a:pPr>
            <a:r>
              <a:rPr lang="id-ID" sz="2500" dirty="0" smtClean="0">
                <a:latin typeface="Arial" pitchFamily="34" charset="0"/>
                <a:cs typeface="Arial" pitchFamily="34" charset="0"/>
              </a:rPr>
              <a:t>grafik dan diagram.</a:t>
            </a:r>
          </a:p>
          <a:p>
            <a:pPr marL="274320" indent="-274320" algn="just" fontAlgn="auto">
              <a:spcAft>
                <a:spcPts val="0"/>
              </a:spcAft>
              <a:buFont typeface="Wingdings 2"/>
              <a:buNone/>
              <a:defRPr/>
            </a:pPr>
            <a:r>
              <a:rPr lang="id-ID" sz="2500" dirty="0" smtClean="0">
                <a:latin typeface="Arial" pitchFamily="34" charset="0"/>
                <a:cs typeface="Arial" pitchFamily="34" charset="0"/>
              </a:rPr>
              <a:t>Waktu untuk mengerjakan		: 26 menit</a:t>
            </a:r>
          </a:p>
          <a:p>
            <a:pPr marL="274320" indent="-274320" algn="just" fontAlgn="auto">
              <a:spcAft>
                <a:spcPts val="0"/>
              </a:spcAft>
              <a:buFont typeface="Wingdings 2"/>
              <a:buNone/>
              <a:defRPr/>
            </a:pPr>
            <a:r>
              <a:rPr lang="id-ID" sz="2500" dirty="0" smtClean="0">
                <a:latin typeface="Arial" pitchFamily="34" charset="0"/>
                <a:cs typeface="Arial" pitchFamily="34" charset="0"/>
              </a:rPr>
              <a:t>Waktu untuk menjelaskan		: 12 menit</a:t>
            </a:r>
          </a:p>
          <a:p>
            <a:pPr marL="274320" indent="-274320" algn="just" fontAlgn="auto">
              <a:spcAft>
                <a:spcPts val="0"/>
              </a:spcAft>
              <a:buFont typeface="Wingdings 2"/>
              <a:buNone/>
              <a:defRPr/>
            </a:pPr>
            <a:r>
              <a:rPr lang="id-ID" sz="2500" dirty="0" smtClean="0">
                <a:latin typeface="Arial" pitchFamily="34" charset="0"/>
                <a:cs typeface="Arial" pitchFamily="34" charset="0"/>
              </a:rPr>
              <a:t>Total waktu				: 38 menit</a:t>
            </a:r>
          </a:p>
          <a:p>
            <a:pPr marL="274320" indent="-274320" algn="just" fontAlgn="auto">
              <a:spcAft>
                <a:spcPts val="0"/>
              </a:spcAft>
              <a:buFont typeface="Wingdings 2"/>
              <a:buNone/>
              <a:defRPr/>
            </a:pPr>
            <a:endParaRPr lang="id-ID" sz="2500" dirty="0">
              <a:latin typeface="Arial" pitchFamily="34" charset="0"/>
              <a:cs typeface="Arial" pitchFamily="34" charset="0"/>
            </a:endParaRPr>
          </a:p>
          <a:p>
            <a:pPr marL="274320" indent="-274320" algn="just" fontAlgn="auto">
              <a:spcAft>
                <a:spcPts val="0"/>
              </a:spcAft>
              <a:buFont typeface="Wingdings 2"/>
              <a:buNone/>
              <a:defRPr/>
            </a:pPr>
            <a:r>
              <a:rPr lang="id-ID" sz="2500" b="1" u="sng" dirty="0" smtClean="0">
                <a:latin typeface="Arial" pitchFamily="34" charset="0"/>
                <a:cs typeface="Arial" pitchFamily="34" charset="0"/>
              </a:rPr>
              <a:t>13. Tes Ekspresi (Ekspression</a:t>
            </a:r>
            <a:r>
              <a:rPr lang="id-ID" sz="2500" u="sng" dirty="0" smtClean="0">
                <a:latin typeface="Arial" pitchFamily="34" charset="0"/>
                <a:cs typeface="Arial" pitchFamily="34" charset="0"/>
              </a:rPr>
              <a:t>)</a:t>
            </a:r>
          </a:p>
          <a:p>
            <a:pPr marL="274320" indent="-274320" algn="just" fontAlgn="auto">
              <a:spcAft>
                <a:spcPts val="0"/>
              </a:spcAft>
              <a:buFont typeface="Wingdings 2"/>
              <a:buNone/>
              <a:defRPr/>
            </a:pPr>
            <a:r>
              <a:rPr lang="id-ID" sz="2500" dirty="0" smtClean="0">
                <a:latin typeface="Arial" pitchFamily="34" charset="0"/>
                <a:cs typeface="Arial" pitchFamily="34" charset="0"/>
              </a:rPr>
              <a:t>Mengukur kemamuan seseorang untuk menyampaikan </a:t>
            </a:r>
          </a:p>
          <a:p>
            <a:pPr marL="274320" indent="-274320" algn="just" fontAlgn="auto">
              <a:spcAft>
                <a:spcPts val="0"/>
              </a:spcAft>
              <a:buFont typeface="Wingdings 2"/>
              <a:buNone/>
              <a:defRPr/>
            </a:pPr>
            <a:r>
              <a:rPr lang="id-ID" sz="2500" dirty="0" smtClean="0">
                <a:latin typeface="Arial" pitchFamily="34" charset="0"/>
                <a:cs typeface="Arial" pitchFamily="34" charset="0"/>
              </a:rPr>
              <a:t>ide lewat tulisan dan percakapan, juga untuk mengetahui </a:t>
            </a:r>
          </a:p>
          <a:p>
            <a:pPr marL="274320" indent="-274320" algn="just" fontAlgn="auto">
              <a:spcAft>
                <a:spcPts val="0"/>
              </a:spcAft>
              <a:buFont typeface="Wingdings 2"/>
              <a:buNone/>
              <a:defRPr/>
            </a:pPr>
            <a:r>
              <a:rPr lang="id-ID" sz="2500" dirty="0" smtClean="0">
                <a:latin typeface="Arial" pitchFamily="34" charset="0"/>
                <a:cs typeface="Arial" pitchFamily="34" charset="0"/>
              </a:rPr>
              <a:t>bahasa seseorang</a:t>
            </a:r>
          </a:p>
          <a:p>
            <a:pPr marL="274320" indent="-274320" algn="just" fontAlgn="auto">
              <a:spcAft>
                <a:spcPts val="0"/>
              </a:spcAft>
              <a:buFont typeface="Wingdings 2"/>
              <a:buNone/>
              <a:defRPr/>
            </a:pPr>
            <a:r>
              <a:rPr lang="id-ID" sz="2500" dirty="0" smtClean="0">
                <a:latin typeface="Arial" pitchFamily="34" charset="0"/>
                <a:cs typeface="Arial" pitchFamily="34" charset="0"/>
              </a:rPr>
              <a:t>Waktu untuk mengerjakan		: 30 menit</a:t>
            </a:r>
          </a:p>
          <a:p>
            <a:pPr marL="274320" indent="-274320" algn="just" fontAlgn="auto">
              <a:spcAft>
                <a:spcPts val="0"/>
              </a:spcAft>
              <a:buFont typeface="Wingdings 2"/>
              <a:buNone/>
              <a:defRPr/>
            </a:pPr>
            <a:r>
              <a:rPr lang="id-ID" sz="2500" dirty="0" smtClean="0">
                <a:latin typeface="Arial" pitchFamily="34" charset="0"/>
                <a:cs typeface="Arial" pitchFamily="34" charset="0"/>
              </a:rPr>
              <a:t>Waktu untuk menjelaskan		: 5 menit</a:t>
            </a:r>
          </a:p>
          <a:p>
            <a:pPr marL="274320" indent="-274320" algn="just" fontAlgn="auto">
              <a:spcAft>
                <a:spcPts val="0"/>
              </a:spcAft>
              <a:buFont typeface="Wingdings 2"/>
              <a:buNone/>
              <a:defRPr/>
            </a:pPr>
            <a:r>
              <a:rPr lang="id-ID" sz="2500" dirty="0" smtClean="0">
                <a:latin typeface="Arial" pitchFamily="34" charset="0"/>
                <a:cs typeface="Arial" pitchFamily="34" charset="0"/>
              </a:rPr>
              <a:t>Total waktu				: 35 menit</a:t>
            </a:r>
          </a:p>
          <a:p>
            <a:pPr marL="274320" indent="-274320" algn="just" fontAlgn="auto">
              <a:spcAft>
                <a:spcPts val="0"/>
              </a:spcAft>
              <a:buFont typeface="Wingdings 2"/>
              <a:buChar char=""/>
              <a:defRPr/>
            </a:pPr>
            <a:endParaRPr lang="id-ID" sz="2500" dirty="0" smtClean="0"/>
          </a:p>
          <a:p>
            <a:pPr marL="274320" indent="-274320" algn="just" fontAlgn="auto">
              <a:spcAft>
                <a:spcPts val="0"/>
              </a:spcAft>
              <a:buFont typeface="Wingdings 2"/>
              <a:buChar char=""/>
              <a:defRPr/>
            </a:pPr>
            <a:endParaRPr lang="id-ID" sz="2500" dirty="0" smtClean="0">
              <a:latin typeface="Arial" pitchFamily="34" charset="0"/>
              <a:cs typeface="Arial" pitchFamily="34" charset="0"/>
            </a:endParaRPr>
          </a:p>
          <a:p>
            <a:pPr marL="274320" indent="-274320" fontAlgn="auto">
              <a:spcAft>
                <a:spcPts val="0"/>
              </a:spcAft>
              <a:buFont typeface="Wingdings 2"/>
              <a:buNone/>
              <a:defRPr/>
            </a:pPr>
            <a:endParaRPr lang="id-ID" sz="2500" dirty="0">
              <a:latin typeface="Arial" pitchFamily="34" charset="0"/>
              <a:cs typeface="Arial" pitchFamily="34" charset="0"/>
            </a:endParaRPr>
          </a:p>
        </p:txBody>
      </p:sp>
      <p:sp>
        <p:nvSpPr>
          <p:cNvPr id="2" name="Title 1"/>
          <p:cNvSpPr>
            <a:spLocks noGrp="1"/>
          </p:cNvSpPr>
          <p:nvPr>
            <p:ph type="title"/>
          </p:nvPr>
        </p:nvSpPr>
        <p:spPr/>
        <p:txBody>
          <a:bodyPr/>
          <a:lstStyle/>
          <a:p>
            <a:pPr fontAlgn="auto">
              <a:spcAft>
                <a:spcPts val="0"/>
              </a:spcAft>
              <a:defRPr/>
            </a:pPr>
            <a:endParaRPr lang="id-ID"/>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533400"/>
            <a:ext cx="8229600" cy="4876800"/>
          </a:xfrm>
        </p:spPr>
        <p:txBody>
          <a:bodyPr rtlCol="0">
            <a:noAutofit/>
          </a:bodyPr>
          <a:lstStyle/>
          <a:p>
            <a:pPr marL="320040" indent="-320040" algn="just" eaLnBrk="1" fontAlgn="auto" hangingPunct="1">
              <a:spcAft>
                <a:spcPts val="0"/>
              </a:spcAft>
              <a:buClr>
                <a:schemeClr val="bg1">
                  <a:lumMod val="95000"/>
                </a:schemeClr>
              </a:buClr>
              <a:buFont typeface="Arial" pitchFamily="34" charset="0"/>
              <a:buNone/>
              <a:defRPr/>
            </a:pPr>
            <a:r>
              <a:rPr lang="en-US" sz="2400" dirty="0" smtClean="0"/>
              <a:t>	DAT </a:t>
            </a:r>
            <a:r>
              <a:rPr lang="en-US" sz="2400" dirty="0" err="1" smtClean="0"/>
              <a:t>ini</a:t>
            </a:r>
            <a:r>
              <a:rPr lang="en-US" sz="2400" dirty="0" smtClean="0"/>
              <a:t> </a:t>
            </a:r>
            <a:r>
              <a:rPr lang="en-US" sz="2400" dirty="0" err="1" smtClean="0"/>
              <a:t>merupakan</a:t>
            </a:r>
            <a:r>
              <a:rPr lang="en-US" sz="2400" dirty="0" smtClean="0"/>
              <a:t> </a:t>
            </a:r>
            <a:r>
              <a:rPr lang="en-US" sz="2400" dirty="0" err="1" smtClean="0"/>
              <a:t>seri</a:t>
            </a:r>
            <a:r>
              <a:rPr lang="en-US" sz="2400" dirty="0" smtClean="0"/>
              <a:t> </a:t>
            </a:r>
            <a:r>
              <a:rPr lang="en-US" sz="2400" dirty="0" err="1" smtClean="0"/>
              <a:t>tes</a:t>
            </a:r>
            <a:r>
              <a:rPr lang="en-US" sz="2400" dirty="0" smtClean="0"/>
              <a:t> yang </a:t>
            </a:r>
            <a:r>
              <a:rPr lang="en-US" sz="2400" dirty="0" err="1" smtClean="0"/>
              <a:t>terdiri</a:t>
            </a:r>
            <a:r>
              <a:rPr lang="en-US" sz="2400" dirty="0" smtClean="0"/>
              <a:t> </a:t>
            </a:r>
            <a:r>
              <a:rPr lang="en-US" sz="2400" dirty="0" err="1" smtClean="0"/>
              <a:t>dari</a:t>
            </a:r>
            <a:r>
              <a:rPr lang="en-US" sz="2400" dirty="0" smtClean="0"/>
              <a:t> 7 </a:t>
            </a:r>
            <a:r>
              <a:rPr lang="en-US" sz="2400" dirty="0" err="1" smtClean="0"/>
              <a:t>subtes</a:t>
            </a:r>
            <a:r>
              <a:rPr lang="en-US" sz="2400" dirty="0" smtClean="0"/>
              <a:t> </a:t>
            </a:r>
            <a:r>
              <a:rPr lang="en-US" sz="2400" dirty="0" err="1" smtClean="0"/>
              <a:t>yaitu</a:t>
            </a:r>
            <a:r>
              <a:rPr lang="en-US" sz="2400" dirty="0" smtClean="0"/>
              <a:t> :</a:t>
            </a:r>
            <a:endParaRPr lang="id-ID" sz="2400" dirty="0" smtClean="0"/>
          </a:p>
          <a:p>
            <a:pPr marL="320040" indent="-320040" algn="just" eaLnBrk="1" fontAlgn="auto" hangingPunct="1">
              <a:spcAft>
                <a:spcPts val="0"/>
              </a:spcAft>
              <a:buClr>
                <a:schemeClr val="bg1">
                  <a:lumMod val="95000"/>
                </a:schemeClr>
              </a:buClr>
              <a:buFont typeface="Arial" pitchFamily="34" charset="0"/>
              <a:buNone/>
              <a:defRPr/>
            </a:pPr>
            <a:endParaRPr lang="en-US" sz="2400" dirty="0" smtClean="0"/>
          </a:p>
          <a:p>
            <a:pPr marL="514350" indent="-514350" algn="just" eaLnBrk="1" fontAlgn="auto" hangingPunct="1">
              <a:spcAft>
                <a:spcPts val="0"/>
              </a:spcAft>
              <a:buClr>
                <a:schemeClr val="bg1">
                  <a:lumMod val="95000"/>
                </a:schemeClr>
              </a:buClr>
              <a:buFont typeface="+mj-lt"/>
              <a:buAutoNum type="arabicPeriod"/>
              <a:defRPr/>
            </a:pPr>
            <a:endParaRPr lang="id-ID" sz="2400" dirty="0" smtClean="0"/>
          </a:p>
          <a:p>
            <a:pPr marL="514350" indent="-514350" algn="just" eaLnBrk="1" fontAlgn="auto" hangingPunct="1">
              <a:spcAft>
                <a:spcPts val="0"/>
              </a:spcAft>
              <a:buClr>
                <a:schemeClr val="bg1">
                  <a:lumMod val="95000"/>
                </a:schemeClr>
              </a:buClr>
              <a:buFont typeface="+mj-lt"/>
              <a:buAutoNum type="arabicPeriod"/>
              <a:defRPr/>
            </a:pPr>
            <a:r>
              <a:rPr lang="en-US" sz="2400" dirty="0" smtClean="0"/>
              <a:t>Verbal Reasoning</a:t>
            </a:r>
          </a:p>
          <a:p>
            <a:pPr marL="514350" indent="-514350" algn="just" eaLnBrk="1" fontAlgn="auto" hangingPunct="1">
              <a:spcAft>
                <a:spcPts val="0"/>
              </a:spcAft>
              <a:buClr>
                <a:schemeClr val="bg1">
                  <a:lumMod val="95000"/>
                </a:schemeClr>
              </a:buClr>
              <a:buFont typeface="+mj-lt"/>
              <a:buAutoNum type="arabicPeriod"/>
              <a:defRPr/>
            </a:pPr>
            <a:r>
              <a:rPr lang="en-US" sz="2400" dirty="0" smtClean="0"/>
              <a:t>Numerical Ability</a:t>
            </a:r>
          </a:p>
          <a:p>
            <a:pPr marL="514350" indent="-514350" algn="just" eaLnBrk="1" fontAlgn="auto" hangingPunct="1">
              <a:spcAft>
                <a:spcPts val="0"/>
              </a:spcAft>
              <a:buClr>
                <a:schemeClr val="bg1">
                  <a:lumMod val="95000"/>
                </a:schemeClr>
              </a:buClr>
              <a:buFont typeface="+mj-lt"/>
              <a:buAutoNum type="arabicPeriod"/>
              <a:defRPr/>
            </a:pPr>
            <a:r>
              <a:rPr lang="en-US" sz="2400" dirty="0" smtClean="0"/>
              <a:t>Abstract Reasoning</a:t>
            </a:r>
          </a:p>
          <a:p>
            <a:pPr marL="514350" indent="-514350" algn="just" eaLnBrk="1" fontAlgn="auto" hangingPunct="1">
              <a:spcAft>
                <a:spcPts val="0"/>
              </a:spcAft>
              <a:buClr>
                <a:schemeClr val="bg1">
                  <a:lumMod val="95000"/>
                </a:schemeClr>
              </a:buClr>
              <a:buFont typeface="+mj-lt"/>
              <a:buAutoNum type="arabicPeriod"/>
              <a:defRPr/>
            </a:pPr>
            <a:r>
              <a:rPr lang="en-US" sz="2400" dirty="0" smtClean="0"/>
              <a:t>Space Relation</a:t>
            </a:r>
          </a:p>
          <a:p>
            <a:pPr marL="514350" indent="-514350" algn="just" eaLnBrk="1" fontAlgn="auto" hangingPunct="1">
              <a:spcAft>
                <a:spcPts val="0"/>
              </a:spcAft>
              <a:buClr>
                <a:schemeClr val="bg1">
                  <a:lumMod val="95000"/>
                </a:schemeClr>
              </a:buClr>
              <a:buFont typeface="+mj-lt"/>
              <a:buAutoNum type="arabicPeriod"/>
              <a:defRPr/>
            </a:pPr>
            <a:r>
              <a:rPr lang="en-US" sz="2400" dirty="0" smtClean="0"/>
              <a:t>Mechanical Reasoning</a:t>
            </a:r>
          </a:p>
          <a:p>
            <a:pPr marL="514350" indent="-514350" algn="just" eaLnBrk="1" fontAlgn="auto" hangingPunct="1">
              <a:spcAft>
                <a:spcPts val="0"/>
              </a:spcAft>
              <a:buClr>
                <a:schemeClr val="bg1">
                  <a:lumMod val="95000"/>
                </a:schemeClr>
              </a:buClr>
              <a:buFont typeface="+mj-lt"/>
              <a:buAutoNum type="arabicPeriod"/>
              <a:defRPr/>
            </a:pPr>
            <a:r>
              <a:rPr lang="en-US" sz="2400" dirty="0" smtClean="0"/>
              <a:t>Clerical Speed and </a:t>
            </a:r>
            <a:r>
              <a:rPr lang="en-US" sz="2400" dirty="0" err="1" smtClean="0"/>
              <a:t>Acuracy</a:t>
            </a:r>
            <a:endParaRPr lang="en-US" sz="2400" dirty="0" smtClean="0"/>
          </a:p>
          <a:p>
            <a:pPr marL="514350" indent="-514350" algn="just" eaLnBrk="1" fontAlgn="auto" hangingPunct="1">
              <a:spcAft>
                <a:spcPts val="0"/>
              </a:spcAft>
              <a:buClr>
                <a:schemeClr val="bg1">
                  <a:lumMod val="95000"/>
                </a:schemeClr>
              </a:buClr>
              <a:buFont typeface="+mj-lt"/>
              <a:buAutoNum type="arabicPeriod"/>
              <a:defRPr/>
            </a:pPr>
            <a:r>
              <a:rPr lang="en-US" sz="2400" dirty="0" smtClean="0"/>
              <a:t>Language Usage Part I  - Spelling</a:t>
            </a:r>
          </a:p>
          <a:p>
            <a:pPr marL="514350" indent="-514350" algn="just" eaLnBrk="1" fontAlgn="auto" hangingPunct="1">
              <a:spcAft>
                <a:spcPts val="0"/>
              </a:spcAft>
              <a:buClr>
                <a:schemeClr val="bg1">
                  <a:lumMod val="95000"/>
                </a:schemeClr>
              </a:buClr>
              <a:buFont typeface="Arial" pitchFamily="34" charset="0"/>
              <a:buNone/>
              <a:defRPr/>
            </a:pPr>
            <a:r>
              <a:rPr lang="en-US" sz="2400" dirty="0" smtClean="0"/>
              <a:t>				    Part II - Sentence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350"/>
            <a:ext cx="8229600" cy="6597650"/>
          </a:xfrm>
        </p:spPr>
        <p:txBody>
          <a:bodyPr>
            <a:normAutofit lnSpcReduction="10000"/>
          </a:bodyPr>
          <a:lstStyle/>
          <a:p>
            <a:pPr marL="274320" indent="-274320" fontAlgn="auto">
              <a:spcAft>
                <a:spcPts val="0"/>
              </a:spcAft>
              <a:buFont typeface="Wingdings 2"/>
              <a:buNone/>
              <a:defRPr/>
            </a:pPr>
            <a:r>
              <a:rPr lang="id-ID" sz="2500" u="sng" dirty="0" smtClean="0">
                <a:latin typeface="Arial" pitchFamily="34" charset="0"/>
                <a:cs typeface="Arial" pitchFamily="34" charset="0"/>
              </a:rPr>
              <a:t>14. Tes Ketepatan (Precision)</a:t>
            </a:r>
          </a:p>
          <a:p>
            <a:pPr marL="274320" indent="-274320" algn="just" fontAlgn="auto">
              <a:spcAft>
                <a:spcPts val="0"/>
              </a:spcAft>
              <a:buFont typeface="Wingdings 2"/>
              <a:buNone/>
              <a:defRPr/>
            </a:pPr>
            <a:r>
              <a:rPr lang="id-ID" sz="2500" dirty="0" smtClean="0">
                <a:latin typeface="Arial" pitchFamily="34" charset="0"/>
                <a:cs typeface="Arial" pitchFamily="34" charset="0"/>
              </a:rPr>
              <a:t>Mengukur kemampuan dan ketepatan dalam  </a:t>
            </a:r>
          </a:p>
          <a:p>
            <a:pPr marL="274320" indent="-274320" algn="just" fontAlgn="auto">
              <a:spcAft>
                <a:spcPts val="0"/>
              </a:spcAft>
              <a:buFont typeface="Wingdings 2"/>
              <a:buNone/>
              <a:defRPr/>
            </a:pPr>
            <a:r>
              <a:rPr lang="id-ID" sz="2500" dirty="0" smtClean="0">
                <a:latin typeface="Arial" pitchFamily="34" charset="0"/>
                <a:cs typeface="Arial" pitchFamily="34" charset="0"/>
              </a:rPr>
              <a:t>menggambarkan ligkaran kecil baik dengan </a:t>
            </a:r>
          </a:p>
          <a:p>
            <a:pPr marL="274320" indent="-274320" algn="just" fontAlgn="auto">
              <a:spcAft>
                <a:spcPts val="0"/>
              </a:spcAft>
              <a:buFont typeface="Wingdings 2"/>
              <a:buNone/>
              <a:defRPr/>
            </a:pPr>
            <a:r>
              <a:rPr lang="id-ID" sz="2500" dirty="0" smtClean="0">
                <a:latin typeface="Arial" pitchFamily="34" charset="0"/>
                <a:cs typeface="Arial" pitchFamily="34" charset="0"/>
              </a:rPr>
              <a:t>menggunakan satu tangan maupun dengan dua tangan</a:t>
            </a:r>
          </a:p>
          <a:p>
            <a:pPr marL="274320" indent="-274320" algn="just" fontAlgn="auto">
              <a:spcAft>
                <a:spcPts val="0"/>
              </a:spcAft>
              <a:buFont typeface="Wingdings 2"/>
              <a:buNone/>
              <a:defRPr/>
            </a:pPr>
            <a:r>
              <a:rPr lang="id-ID" sz="2500" dirty="0" smtClean="0">
                <a:latin typeface="Arial" pitchFamily="34" charset="0"/>
                <a:cs typeface="Arial" pitchFamily="34" charset="0"/>
              </a:rPr>
              <a:t>Waktu untuk mengerjakan	: 8 menit</a:t>
            </a:r>
          </a:p>
          <a:p>
            <a:pPr marL="274320" indent="-274320" algn="just" fontAlgn="auto">
              <a:spcAft>
                <a:spcPts val="0"/>
              </a:spcAft>
              <a:buFont typeface="Wingdings 2"/>
              <a:buNone/>
              <a:defRPr/>
            </a:pPr>
            <a:r>
              <a:rPr lang="id-ID" sz="2500" dirty="0" smtClean="0">
                <a:latin typeface="Arial" pitchFamily="34" charset="0"/>
                <a:cs typeface="Arial" pitchFamily="34" charset="0"/>
              </a:rPr>
              <a:t>Waktu untuk menjelaskan		: 7 menit</a:t>
            </a:r>
          </a:p>
          <a:p>
            <a:pPr marL="274320" indent="-274320" algn="just" fontAlgn="auto">
              <a:spcAft>
                <a:spcPts val="0"/>
              </a:spcAft>
              <a:buFont typeface="Wingdings 2"/>
              <a:buNone/>
              <a:defRPr/>
            </a:pPr>
            <a:r>
              <a:rPr lang="id-ID" sz="2500" dirty="0" smtClean="0">
                <a:latin typeface="Arial" pitchFamily="34" charset="0"/>
                <a:cs typeface="Arial" pitchFamily="34" charset="0"/>
              </a:rPr>
              <a:t>Total waktu				: 15 menit</a:t>
            </a:r>
          </a:p>
          <a:p>
            <a:pPr marL="274320" indent="-274320" algn="just" fontAlgn="auto">
              <a:spcAft>
                <a:spcPts val="0"/>
              </a:spcAft>
              <a:buFont typeface="Wingdings 2"/>
              <a:buNone/>
              <a:defRPr/>
            </a:pPr>
            <a:endParaRPr lang="id-ID" sz="2500" dirty="0">
              <a:latin typeface="Arial" pitchFamily="34" charset="0"/>
              <a:cs typeface="Arial" pitchFamily="34" charset="0"/>
            </a:endParaRPr>
          </a:p>
          <a:p>
            <a:pPr marL="274320" indent="-274320" algn="just" fontAlgn="auto">
              <a:spcAft>
                <a:spcPts val="0"/>
              </a:spcAft>
              <a:buFont typeface="Wingdings 2"/>
              <a:buNone/>
              <a:defRPr/>
            </a:pPr>
            <a:r>
              <a:rPr lang="id-ID" sz="2500" u="sng" dirty="0" smtClean="0">
                <a:latin typeface="Arial" pitchFamily="34" charset="0"/>
                <a:cs typeface="Arial" pitchFamily="34" charset="0"/>
              </a:rPr>
              <a:t>15. Tes Kesiagaan (Alertness)</a:t>
            </a:r>
          </a:p>
          <a:p>
            <a:pPr marL="274320" indent="-274320" algn="just" fontAlgn="auto">
              <a:spcAft>
                <a:spcPts val="0"/>
              </a:spcAft>
              <a:buFont typeface="Wingdings 2"/>
              <a:buNone/>
              <a:defRPr/>
            </a:pPr>
            <a:r>
              <a:rPr lang="id-ID" sz="2500" dirty="0" smtClean="0">
                <a:latin typeface="Arial" pitchFamily="34" charset="0"/>
                <a:cs typeface="Arial" pitchFamily="34" charset="0"/>
              </a:rPr>
              <a:t>Mengukur kemampuan mengatasi situasi berbahaya </a:t>
            </a:r>
          </a:p>
          <a:p>
            <a:pPr marL="274320" indent="-274320" algn="just" fontAlgn="auto">
              <a:spcAft>
                <a:spcPts val="0"/>
              </a:spcAft>
              <a:buFont typeface="Wingdings 2"/>
              <a:buNone/>
              <a:defRPr/>
            </a:pPr>
            <a:r>
              <a:rPr lang="id-ID" sz="2500" dirty="0" smtClean="0">
                <a:latin typeface="Arial" pitchFamily="34" charset="0"/>
                <a:cs typeface="Arial" pitchFamily="34" charset="0"/>
              </a:rPr>
              <a:t>dengan mengidentifikasi cara penanggulangan yang </a:t>
            </a:r>
          </a:p>
          <a:p>
            <a:pPr marL="274320" indent="-274320" algn="just" fontAlgn="auto">
              <a:spcAft>
                <a:spcPts val="0"/>
              </a:spcAft>
              <a:buFont typeface="Wingdings 2"/>
              <a:buNone/>
              <a:defRPr/>
            </a:pPr>
            <a:r>
              <a:rPr lang="id-ID" sz="2500" dirty="0" smtClean="0">
                <a:latin typeface="Arial" pitchFamily="34" charset="0"/>
                <a:cs typeface="Arial" pitchFamily="34" charset="0"/>
              </a:rPr>
              <a:t>diperlukan</a:t>
            </a:r>
          </a:p>
          <a:p>
            <a:pPr marL="274320" indent="-274320" algn="just" fontAlgn="auto">
              <a:spcAft>
                <a:spcPts val="0"/>
              </a:spcAft>
              <a:buFont typeface="Wingdings 2"/>
              <a:buNone/>
              <a:defRPr/>
            </a:pPr>
            <a:r>
              <a:rPr lang="id-ID" sz="2500" dirty="0" smtClean="0">
                <a:latin typeface="Arial" pitchFamily="34" charset="0"/>
                <a:cs typeface="Arial" pitchFamily="34" charset="0"/>
              </a:rPr>
              <a:t>Waktu untuk mengerjakan	: 3 menit</a:t>
            </a:r>
          </a:p>
          <a:p>
            <a:pPr marL="274320" indent="-274320" algn="just" fontAlgn="auto">
              <a:spcAft>
                <a:spcPts val="0"/>
              </a:spcAft>
              <a:buFont typeface="Wingdings 2"/>
              <a:buNone/>
              <a:defRPr/>
            </a:pPr>
            <a:r>
              <a:rPr lang="id-ID" sz="2500" dirty="0" smtClean="0">
                <a:latin typeface="Arial" pitchFamily="34" charset="0"/>
                <a:cs typeface="Arial" pitchFamily="34" charset="0"/>
              </a:rPr>
              <a:t>Waktu untuk menjelaskan		: 3 menit</a:t>
            </a:r>
          </a:p>
          <a:p>
            <a:pPr marL="274320" indent="-274320" algn="just" fontAlgn="auto">
              <a:spcAft>
                <a:spcPts val="0"/>
              </a:spcAft>
              <a:buFont typeface="Wingdings 2"/>
              <a:buNone/>
              <a:defRPr/>
            </a:pPr>
            <a:r>
              <a:rPr lang="id-ID" sz="2500" dirty="0" smtClean="0">
                <a:latin typeface="Arial" pitchFamily="34" charset="0"/>
                <a:cs typeface="Arial" pitchFamily="34" charset="0"/>
              </a:rPr>
              <a:t>Total waktu				: 6 menit</a:t>
            </a:r>
          </a:p>
          <a:p>
            <a:pPr marL="274320" indent="-274320" algn="just" fontAlgn="auto">
              <a:spcAft>
                <a:spcPts val="0"/>
              </a:spcAft>
              <a:buFont typeface="Wingdings 2"/>
              <a:buChar char=""/>
              <a:defRPr/>
            </a:pPr>
            <a:endParaRPr lang="id-ID" sz="2500" dirty="0" smtClean="0">
              <a:latin typeface="Arial" pitchFamily="34" charset="0"/>
              <a:cs typeface="Arial" pitchFamily="34" charset="0"/>
            </a:endParaRPr>
          </a:p>
          <a:p>
            <a:pPr marL="274320" indent="-274320" algn="just" fontAlgn="auto">
              <a:spcAft>
                <a:spcPts val="0"/>
              </a:spcAft>
              <a:buFont typeface="Wingdings 2"/>
              <a:buChar char=""/>
              <a:defRPr/>
            </a:pPr>
            <a:endParaRPr lang="id-ID" sz="2500" dirty="0" smtClean="0">
              <a:latin typeface="Arial" pitchFamily="34" charset="0"/>
              <a:cs typeface="Arial" pitchFamily="34" charset="0"/>
            </a:endParaRPr>
          </a:p>
          <a:p>
            <a:pPr marL="274320" indent="-274320" fontAlgn="auto">
              <a:spcAft>
                <a:spcPts val="0"/>
              </a:spcAft>
              <a:buFont typeface="Wingdings 2"/>
              <a:buNone/>
              <a:defRPr/>
            </a:pPr>
            <a:endParaRPr lang="id-ID" sz="25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1075"/>
            <a:ext cx="8229600" cy="5876925"/>
          </a:xfrm>
        </p:spPr>
        <p:txBody>
          <a:bodyPr>
            <a:normAutofit lnSpcReduction="10000"/>
          </a:bodyPr>
          <a:lstStyle/>
          <a:p>
            <a:pPr marL="274320" indent="-274320" fontAlgn="auto">
              <a:spcAft>
                <a:spcPts val="0"/>
              </a:spcAft>
              <a:buFont typeface="Wingdings 2"/>
              <a:buNone/>
              <a:defRPr/>
            </a:pPr>
            <a:r>
              <a:rPr lang="id-ID" sz="2500" u="sng" dirty="0" smtClean="0">
                <a:latin typeface="Arial" pitchFamily="34" charset="0"/>
                <a:cs typeface="Arial" pitchFamily="34" charset="0"/>
              </a:rPr>
              <a:t>16. Tes Koordinasi (Coordination)</a:t>
            </a:r>
          </a:p>
          <a:p>
            <a:pPr marL="274320" indent="-274320" fontAlgn="auto">
              <a:spcAft>
                <a:spcPts val="0"/>
              </a:spcAft>
              <a:buFont typeface="Wingdings 2"/>
              <a:buNone/>
              <a:defRPr/>
            </a:pPr>
            <a:r>
              <a:rPr lang="id-ID" sz="2500" dirty="0" smtClean="0">
                <a:latin typeface="Arial" pitchFamily="34" charset="0"/>
                <a:cs typeface="Arial" pitchFamily="34" charset="0"/>
              </a:rPr>
              <a:t>Mengukur kemampuan koordinasi gerakan tangan dan </a:t>
            </a:r>
          </a:p>
          <a:p>
            <a:pPr marL="274320" indent="-274320" fontAlgn="auto">
              <a:spcAft>
                <a:spcPts val="0"/>
              </a:spcAft>
              <a:buFont typeface="Wingdings 2"/>
              <a:buNone/>
              <a:defRPr/>
            </a:pPr>
            <a:r>
              <a:rPr lang="id-ID" sz="2500" dirty="0" smtClean="0">
                <a:latin typeface="Arial" pitchFamily="34" charset="0"/>
                <a:cs typeface="Arial" pitchFamily="34" charset="0"/>
              </a:rPr>
              <a:t>lengan dengan cara yang tepat.</a:t>
            </a:r>
          </a:p>
          <a:p>
            <a:pPr marL="274320" indent="-274320" algn="just" fontAlgn="auto">
              <a:spcAft>
                <a:spcPts val="0"/>
              </a:spcAft>
              <a:buFont typeface="Wingdings 2"/>
              <a:buNone/>
              <a:defRPr/>
            </a:pPr>
            <a:r>
              <a:rPr lang="id-ID" sz="2500" dirty="0" smtClean="0">
                <a:latin typeface="Arial" pitchFamily="34" charset="0"/>
                <a:cs typeface="Arial" pitchFamily="34" charset="0"/>
              </a:rPr>
              <a:t>Waktu untuk mengerjakan	: 2 menit 40 detik</a:t>
            </a:r>
          </a:p>
          <a:p>
            <a:pPr marL="274320" indent="-274320" algn="just" fontAlgn="auto">
              <a:spcAft>
                <a:spcPts val="0"/>
              </a:spcAft>
              <a:buFont typeface="Wingdings 2"/>
              <a:buNone/>
              <a:defRPr/>
            </a:pPr>
            <a:r>
              <a:rPr lang="id-ID" sz="2500" dirty="0" smtClean="0">
                <a:latin typeface="Arial" pitchFamily="34" charset="0"/>
                <a:cs typeface="Arial" pitchFamily="34" charset="0"/>
              </a:rPr>
              <a:t>Waktu untuk menjelaskan		: 5 menit 20</a:t>
            </a:r>
            <a:r>
              <a:rPr lang="id-ID" sz="2500" dirty="0">
                <a:latin typeface="Arial" pitchFamily="34" charset="0"/>
                <a:cs typeface="Arial" pitchFamily="34" charset="0"/>
              </a:rPr>
              <a:t> </a:t>
            </a:r>
            <a:r>
              <a:rPr lang="id-ID" sz="2500" dirty="0" smtClean="0">
                <a:latin typeface="Arial" pitchFamily="34" charset="0"/>
                <a:cs typeface="Arial" pitchFamily="34" charset="0"/>
              </a:rPr>
              <a:t>detik</a:t>
            </a:r>
          </a:p>
          <a:p>
            <a:pPr marL="274320" indent="-274320" algn="just" fontAlgn="auto">
              <a:spcAft>
                <a:spcPts val="0"/>
              </a:spcAft>
              <a:buFont typeface="Wingdings 2"/>
              <a:buNone/>
              <a:defRPr/>
            </a:pPr>
            <a:r>
              <a:rPr lang="id-ID" sz="2500" dirty="0" smtClean="0">
                <a:latin typeface="Arial" pitchFamily="34" charset="0"/>
                <a:cs typeface="Arial" pitchFamily="34" charset="0"/>
              </a:rPr>
              <a:t>Total waktu				: 8 menit</a:t>
            </a:r>
          </a:p>
          <a:p>
            <a:pPr marL="274320" indent="-274320" algn="just" fontAlgn="auto">
              <a:spcAft>
                <a:spcPts val="0"/>
              </a:spcAft>
              <a:buFont typeface="Wingdings 2"/>
              <a:buNone/>
              <a:defRPr/>
            </a:pPr>
            <a:endParaRPr lang="id-ID" sz="2500" dirty="0">
              <a:latin typeface="Arial" pitchFamily="34" charset="0"/>
              <a:cs typeface="Arial" pitchFamily="34" charset="0"/>
            </a:endParaRPr>
          </a:p>
          <a:p>
            <a:pPr marL="274320" indent="-274320" algn="just" fontAlgn="auto">
              <a:spcAft>
                <a:spcPts val="0"/>
              </a:spcAft>
              <a:buFont typeface="Wingdings 2"/>
              <a:buNone/>
              <a:defRPr/>
            </a:pPr>
            <a:r>
              <a:rPr lang="id-ID" sz="2500" u="sng" dirty="0" smtClean="0">
                <a:latin typeface="Arial" pitchFamily="34" charset="0"/>
                <a:cs typeface="Arial" pitchFamily="34" charset="0"/>
              </a:rPr>
              <a:t>17. Tes Pola (Patterns)</a:t>
            </a:r>
          </a:p>
          <a:p>
            <a:pPr marL="274320" indent="-274320" algn="just" fontAlgn="auto">
              <a:spcAft>
                <a:spcPts val="0"/>
              </a:spcAft>
              <a:buFont typeface="Wingdings 2"/>
              <a:buNone/>
              <a:defRPr/>
            </a:pPr>
            <a:r>
              <a:rPr lang="id-ID" sz="2500" dirty="0" smtClean="0">
                <a:latin typeface="Arial" pitchFamily="34" charset="0"/>
                <a:cs typeface="Arial" pitchFamily="34" charset="0"/>
              </a:rPr>
              <a:t>Mengukurkemampuan untuk membuat garis-garis dalam </a:t>
            </a:r>
          </a:p>
          <a:p>
            <a:pPr marL="274320" indent="-274320" algn="just" fontAlgn="auto">
              <a:spcAft>
                <a:spcPts val="0"/>
              </a:spcAft>
              <a:buFont typeface="Wingdings 2"/>
              <a:buNone/>
              <a:defRPr/>
            </a:pPr>
            <a:r>
              <a:rPr lang="id-ID" sz="2500" dirty="0" smtClean="0">
                <a:latin typeface="Arial" pitchFamily="34" charset="0"/>
                <a:cs typeface="Arial" pitchFamily="34" charset="0"/>
              </a:rPr>
              <a:t>bentuk pola-pola sederhana secara cepat dan tepat.</a:t>
            </a:r>
          </a:p>
          <a:p>
            <a:pPr marL="274320" indent="-274320" algn="just" fontAlgn="auto">
              <a:spcAft>
                <a:spcPts val="0"/>
              </a:spcAft>
              <a:buFont typeface="Wingdings 2"/>
              <a:buNone/>
              <a:defRPr/>
            </a:pPr>
            <a:r>
              <a:rPr lang="id-ID" sz="2500" dirty="0" smtClean="0">
                <a:latin typeface="Arial" pitchFamily="34" charset="0"/>
                <a:cs typeface="Arial" pitchFamily="34" charset="0"/>
              </a:rPr>
              <a:t>Waktu untuk mengerjakan	: 20 menit</a:t>
            </a:r>
          </a:p>
          <a:p>
            <a:pPr marL="274320" indent="-274320" algn="just" fontAlgn="auto">
              <a:spcAft>
                <a:spcPts val="0"/>
              </a:spcAft>
              <a:buFont typeface="Wingdings 2"/>
              <a:buNone/>
              <a:defRPr/>
            </a:pPr>
            <a:r>
              <a:rPr lang="id-ID" sz="2500" dirty="0" smtClean="0">
                <a:latin typeface="Arial" pitchFamily="34" charset="0"/>
                <a:cs typeface="Arial" pitchFamily="34" charset="0"/>
              </a:rPr>
              <a:t>Waktu untuk menjelaskan		: 8 menit</a:t>
            </a:r>
          </a:p>
          <a:p>
            <a:pPr marL="274320" indent="-274320" algn="just" fontAlgn="auto">
              <a:spcAft>
                <a:spcPts val="0"/>
              </a:spcAft>
              <a:buFont typeface="Wingdings 2"/>
              <a:buNone/>
              <a:defRPr/>
            </a:pPr>
            <a:r>
              <a:rPr lang="id-ID" sz="2500" dirty="0" smtClean="0">
                <a:latin typeface="Arial" pitchFamily="34" charset="0"/>
                <a:cs typeface="Arial" pitchFamily="34" charset="0"/>
              </a:rPr>
              <a:t>Total waktu				: 28 menit</a:t>
            </a:r>
          </a:p>
          <a:p>
            <a:pPr marL="274320" indent="-274320" algn="just" fontAlgn="auto">
              <a:spcAft>
                <a:spcPts val="0"/>
              </a:spcAft>
              <a:buFont typeface="Wingdings 2"/>
              <a:buChar char=""/>
              <a:defRPr/>
            </a:pPr>
            <a:endParaRPr lang="id-ID" sz="2500" dirty="0" smtClean="0"/>
          </a:p>
          <a:p>
            <a:pPr marL="274320" indent="-274320" algn="just" fontAlgn="auto">
              <a:spcAft>
                <a:spcPts val="0"/>
              </a:spcAft>
              <a:buFont typeface="Wingdings 2"/>
              <a:buNone/>
              <a:defRPr/>
            </a:pPr>
            <a:endParaRPr lang="id-ID" sz="2500" dirty="0" smtClean="0">
              <a:latin typeface="Arial" pitchFamily="34" charset="0"/>
              <a:cs typeface="Arial" pitchFamily="34" charset="0"/>
            </a:endParaRPr>
          </a:p>
          <a:p>
            <a:pPr marL="274320" indent="-274320" algn="just" fontAlgn="auto">
              <a:spcAft>
                <a:spcPts val="0"/>
              </a:spcAft>
              <a:buFont typeface="Wingdings 2"/>
              <a:buNone/>
              <a:defRPr/>
            </a:pPr>
            <a:endParaRPr lang="id-ID" sz="2500" dirty="0" smtClean="0">
              <a:latin typeface="Arial" pitchFamily="34" charset="0"/>
              <a:cs typeface="Arial" pitchFamily="34" charset="0"/>
            </a:endParaRPr>
          </a:p>
          <a:p>
            <a:pPr marL="274320" indent="-274320" algn="just" fontAlgn="auto">
              <a:spcAft>
                <a:spcPts val="0"/>
              </a:spcAft>
              <a:buFont typeface="Wingdings 2"/>
              <a:buChar char=""/>
              <a:defRPr/>
            </a:pPr>
            <a:endParaRPr lang="id-ID" sz="2500" dirty="0" smtClean="0">
              <a:latin typeface="Arial" pitchFamily="34" charset="0"/>
              <a:cs typeface="Arial" pitchFamily="34" charset="0"/>
            </a:endParaRPr>
          </a:p>
          <a:p>
            <a:pPr marL="274320" indent="-274320" fontAlgn="auto">
              <a:spcAft>
                <a:spcPts val="0"/>
              </a:spcAft>
              <a:buFont typeface="Wingdings 2"/>
              <a:buNone/>
              <a:defRPr/>
            </a:pPr>
            <a:endParaRPr lang="id-ID" sz="25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150"/>
            <a:ext cx="8229600" cy="5832475"/>
          </a:xfrm>
        </p:spPr>
        <p:txBody>
          <a:bodyPr>
            <a:normAutofit lnSpcReduction="10000"/>
          </a:bodyPr>
          <a:lstStyle/>
          <a:p>
            <a:pPr marL="274320" indent="-274320" fontAlgn="auto">
              <a:spcAft>
                <a:spcPts val="0"/>
              </a:spcAft>
              <a:buFont typeface="Wingdings 2"/>
              <a:buNone/>
              <a:defRPr/>
            </a:pPr>
            <a:r>
              <a:rPr lang="id-ID" sz="2500" u="sng" dirty="0" smtClean="0">
                <a:latin typeface="Arial" pitchFamily="34" charset="0"/>
                <a:cs typeface="Arial" pitchFamily="34" charset="0"/>
              </a:rPr>
              <a:t>18. Tes Kode (Code)</a:t>
            </a:r>
          </a:p>
          <a:p>
            <a:pPr marL="274320" indent="-274320" fontAlgn="auto">
              <a:spcAft>
                <a:spcPts val="0"/>
              </a:spcAft>
              <a:buFont typeface="Wingdings 2"/>
              <a:buNone/>
              <a:defRPr/>
            </a:pPr>
            <a:r>
              <a:rPr lang="id-ID" sz="2500" dirty="0" smtClean="0">
                <a:latin typeface="Arial" pitchFamily="34" charset="0"/>
                <a:cs typeface="Arial" pitchFamily="34" charset="0"/>
              </a:rPr>
              <a:t>Mengukur kecepatan dan ketepatan dalam menentukan </a:t>
            </a:r>
          </a:p>
          <a:p>
            <a:pPr marL="274320" indent="-274320" fontAlgn="auto">
              <a:spcAft>
                <a:spcPts val="0"/>
              </a:spcAft>
              <a:buFont typeface="Wingdings 2"/>
              <a:buNone/>
              <a:defRPr/>
            </a:pPr>
            <a:r>
              <a:rPr lang="id-ID" sz="2500" dirty="0" smtClean="0">
                <a:latin typeface="Arial" pitchFamily="34" charset="0"/>
                <a:cs typeface="Arial" pitchFamily="34" charset="0"/>
              </a:rPr>
              <a:t>kode-kode informasi dalam perkantoran</a:t>
            </a:r>
          </a:p>
          <a:p>
            <a:pPr marL="274320" indent="-274320" algn="just" fontAlgn="auto">
              <a:spcAft>
                <a:spcPts val="0"/>
              </a:spcAft>
              <a:buFont typeface="Wingdings 2"/>
              <a:buNone/>
              <a:defRPr/>
            </a:pPr>
            <a:r>
              <a:rPr lang="id-ID" sz="2500" dirty="0" smtClean="0">
                <a:latin typeface="Arial" pitchFamily="34" charset="0"/>
                <a:cs typeface="Arial" pitchFamily="34" charset="0"/>
              </a:rPr>
              <a:t>Waktu untuk mengerjakan	: 10 menit</a:t>
            </a:r>
          </a:p>
          <a:p>
            <a:pPr marL="274320" indent="-274320" algn="just" fontAlgn="auto">
              <a:spcAft>
                <a:spcPts val="0"/>
              </a:spcAft>
              <a:buFont typeface="Wingdings 2"/>
              <a:buNone/>
              <a:defRPr/>
            </a:pPr>
            <a:r>
              <a:rPr lang="id-ID" sz="2500" dirty="0" smtClean="0">
                <a:latin typeface="Arial" pitchFamily="34" charset="0"/>
                <a:cs typeface="Arial" pitchFamily="34" charset="0"/>
              </a:rPr>
              <a:t>Waktu untuk menjelaskan		: 20 menit</a:t>
            </a:r>
          </a:p>
          <a:p>
            <a:pPr marL="274320" indent="-274320" algn="just" fontAlgn="auto">
              <a:spcAft>
                <a:spcPts val="0"/>
              </a:spcAft>
              <a:buFont typeface="Wingdings 2"/>
              <a:buNone/>
              <a:defRPr/>
            </a:pPr>
            <a:r>
              <a:rPr lang="id-ID" sz="2500" dirty="0" smtClean="0">
                <a:latin typeface="Arial" pitchFamily="34" charset="0"/>
                <a:cs typeface="Arial" pitchFamily="34" charset="0"/>
              </a:rPr>
              <a:t>Total waktu				: 30 menit</a:t>
            </a:r>
          </a:p>
          <a:p>
            <a:pPr marL="274320" indent="-274320" algn="just" fontAlgn="auto">
              <a:spcAft>
                <a:spcPts val="0"/>
              </a:spcAft>
              <a:buFont typeface="Wingdings 2"/>
              <a:buNone/>
              <a:defRPr/>
            </a:pPr>
            <a:endParaRPr lang="id-ID" sz="2500" dirty="0">
              <a:latin typeface="Arial" pitchFamily="34" charset="0"/>
              <a:cs typeface="Arial" pitchFamily="34" charset="0"/>
            </a:endParaRPr>
          </a:p>
          <a:p>
            <a:pPr marL="274320" indent="-274320" algn="just" fontAlgn="auto">
              <a:spcAft>
                <a:spcPts val="0"/>
              </a:spcAft>
              <a:buFont typeface="Wingdings 2"/>
              <a:buNone/>
              <a:defRPr/>
            </a:pPr>
            <a:r>
              <a:rPr lang="id-ID" sz="2500" u="sng" dirty="0" smtClean="0">
                <a:latin typeface="Arial" pitchFamily="34" charset="0"/>
                <a:cs typeface="Arial" pitchFamily="34" charset="0"/>
              </a:rPr>
              <a:t>19. Tes Ingatan (Memory)</a:t>
            </a:r>
          </a:p>
          <a:p>
            <a:pPr marL="274320" indent="-274320" algn="just" fontAlgn="auto">
              <a:spcAft>
                <a:spcPts val="0"/>
              </a:spcAft>
              <a:buFont typeface="Wingdings 2"/>
              <a:buNone/>
              <a:defRPr/>
            </a:pPr>
            <a:r>
              <a:rPr lang="id-ID" sz="2500" dirty="0" smtClean="0">
                <a:latin typeface="Arial" pitchFamily="34" charset="0"/>
                <a:cs typeface="Arial" pitchFamily="34" charset="0"/>
              </a:rPr>
              <a:t>Mengukur kemampuan mengingat kode-kode yang telah </a:t>
            </a:r>
          </a:p>
          <a:p>
            <a:pPr marL="274320" indent="-274320" algn="just" fontAlgn="auto">
              <a:spcAft>
                <a:spcPts val="0"/>
              </a:spcAft>
              <a:buFont typeface="Wingdings 2"/>
              <a:buNone/>
              <a:defRPr/>
            </a:pPr>
            <a:r>
              <a:rPr lang="id-ID" sz="2500" dirty="0" smtClean="0">
                <a:latin typeface="Arial" pitchFamily="34" charset="0"/>
                <a:cs typeface="Arial" pitchFamily="34" charset="0"/>
              </a:rPr>
              <a:t>diberikan pada tes sebelumnya</a:t>
            </a:r>
          </a:p>
          <a:p>
            <a:pPr marL="274320" indent="-274320" algn="just" fontAlgn="auto">
              <a:spcAft>
                <a:spcPts val="0"/>
              </a:spcAft>
              <a:buFont typeface="Wingdings 2"/>
              <a:buNone/>
              <a:defRPr/>
            </a:pPr>
            <a:r>
              <a:rPr lang="id-ID" sz="2500" dirty="0" smtClean="0">
                <a:latin typeface="Arial" pitchFamily="34" charset="0"/>
                <a:cs typeface="Arial" pitchFamily="34" charset="0"/>
              </a:rPr>
              <a:t>Waktu untuk mengerjakan	: 4 menit</a:t>
            </a:r>
          </a:p>
          <a:p>
            <a:pPr marL="274320" indent="-274320" algn="just" fontAlgn="auto">
              <a:spcAft>
                <a:spcPts val="0"/>
              </a:spcAft>
              <a:buFont typeface="Wingdings 2"/>
              <a:buNone/>
              <a:defRPr/>
            </a:pPr>
            <a:r>
              <a:rPr lang="id-ID" sz="2500" dirty="0" smtClean="0">
                <a:latin typeface="Arial" pitchFamily="34" charset="0"/>
                <a:cs typeface="Arial" pitchFamily="34" charset="0"/>
              </a:rPr>
              <a:t>Waktu untuk menjelaskan		: 1 menit</a:t>
            </a:r>
          </a:p>
          <a:p>
            <a:pPr marL="274320" indent="-274320" algn="just" fontAlgn="auto">
              <a:spcAft>
                <a:spcPts val="0"/>
              </a:spcAft>
              <a:buFont typeface="Wingdings 2"/>
              <a:buNone/>
              <a:defRPr/>
            </a:pPr>
            <a:r>
              <a:rPr lang="id-ID" sz="2500" dirty="0" smtClean="0">
                <a:latin typeface="Arial" pitchFamily="34" charset="0"/>
                <a:cs typeface="Arial" pitchFamily="34" charset="0"/>
              </a:rPr>
              <a:t>Total waktu				: 5 menit</a:t>
            </a:r>
          </a:p>
          <a:p>
            <a:pPr marL="274320" indent="-274320" algn="just" fontAlgn="auto">
              <a:spcAft>
                <a:spcPts val="0"/>
              </a:spcAft>
              <a:buFont typeface="Wingdings 2"/>
              <a:buChar char=""/>
              <a:defRPr/>
            </a:pPr>
            <a:endParaRPr lang="id-ID" sz="2500" dirty="0" smtClean="0"/>
          </a:p>
          <a:p>
            <a:pPr marL="274320" indent="-274320" algn="just" fontAlgn="auto">
              <a:spcAft>
                <a:spcPts val="0"/>
              </a:spcAft>
              <a:buFont typeface="Wingdings 2"/>
              <a:buNone/>
              <a:defRPr/>
            </a:pPr>
            <a:endParaRPr lang="id-ID" sz="2500" dirty="0" smtClean="0">
              <a:latin typeface="Arial" pitchFamily="34" charset="0"/>
              <a:cs typeface="Arial" pitchFamily="34" charset="0"/>
            </a:endParaRPr>
          </a:p>
          <a:p>
            <a:pPr marL="274320" indent="-274320" fontAlgn="auto">
              <a:spcAft>
                <a:spcPts val="0"/>
              </a:spcAft>
              <a:buFont typeface="Wingdings 2"/>
              <a:buNone/>
              <a:defRPr/>
            </a:pPr>
            <a:endParaRPr lang="id-ID" sz="25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722313" y="1820863"/>
            <a:ext cx="7772400" cy="1828800"/>
          </a:xfrm>
        </p:spPr>
        <p:txBody>
          <a:bodyPr>
            <a:normAutofit fontScale="90000"/>
          </a:bodyPr>
          <a:lstStyle/>
          <a:p>
            <a:pPr fontAlgn="auto">
              <a:spcAft>
                <a:spcPts val="0"/>
              </a:spcAft>
              <a:defRPr/>
            </a:pPr>
            <a:r>
              <a:rPr sz="5400" smtClean="0">
                <a:latin typeface="Comic Sans MS" pitchFamily="66" charset="0"/>
              </a:rPr>
              <a:t>GATB</a:t>
            </a:r>
            <a:br>
              <a:rPr sz="5400" smtClean="0">
                <a:latin typeface="Comic Sans MS" pitchFamily="66" charset="0"/>
              </a:rPr>
            </a:br>
            <a:r>
              <a:rPr sz="5400" smtClean="0">
                <a:latin typeface="Comic Sans MS" pitchFamily="66" charset="0"/>
              </a:rPr>
              <a:t>(General Aptitude Test Battery)</a:t>
            </a:r>
          </a:p>
        </p:txBody>
      </p:sp>
      <p:sp>
        <p:nvSpPr>
          <p:cNvPr id="3" name="Subtitle 2"/>
          <p:cNvSpPr>
            <a:spLocks noGrp="1"/>
          </p:cNvSpPr>
          <p:nvPr>
            <p:ph type="subTitle" idx="1"/>
          </p:nvPr>
        </p:nvSpPr>
        <p:spPr>
          <a:xfrm>
            <a:off x="722313" y="3684588"/>
            <a:ext cx="7772400" cy="914400"/>
          </a:xfrm>
        </p:spPr>
        <p:txBody>
          <a:bodyPr rtlCol="0">
            <a:normAutofit/>
          </a:bodyPr>
          <a:lstStyle/>
          <a:p>
            <a:pPr fontAlgn="auto">
              <a:spcAft>
                <a:spcPts val="0"/>
              </a:spcAft>
              <a:buFont typeface="Arial" pitchFamily="34" charset="0"/>
              <a:buNone/>
              <a:defRPr/>
            </a:pPr>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03238" y="4983163"/>
            <a:ext cx="8183562" cy="1052512"/>
          </a:xfrm>
        </p:spPr>
        <p:txBody>
          <a:bodyPr/>
          <a:lstStyle/>
          <a:p>
            <a:pPr fontAlgn="auto">
              <a:spcAft>
                <a:spcPts val="0"/>
              </a:spcAft>
              <a:defRPr/>
            </a:pPr>
            <a:endParaRPr smtClean="0">
              <a:solidFill>
                <a:schemeClr val="accent1">
                  <a:tint val="88000"/>
                  <a:satMod val="150000"/>
                </a:schemeClr>
              </a:solidFill>
            </a:endParaRPr>
          </a:p>
        </p:txBody>
      </p:sp>
      <p:sp>
        <p:nvSpPr>
          <p:cNvPr id="21507" name="Content Placeholder 2"/>
          <p:cNvSpPr>
            <a:spLocks noGrp="1"/>
          </p:cNvSpPr>
          <p:nvPr>
            <p:ph idx="1"/>
          </p:nvPr>
        </p:nvSpPr>
        <p:spPr>
          <a:xfrm>
            <a:off x="457200" y="857250"/>
            <a:ext cx="8229600" cy="5268913"/>
          </a:xfrm>
        </p:spPr>
        <p:txBody>
          <a:bodyPr/>
          <a:lstStyle/>
          <a:p>
            <a:pPr algn="just">
              <a:buFont typeface="Wingdings 2" pitchFamily="18" charset="2"/>
              <a:buNone/>
            </a:pPr>
            <a:r>
              <a:rPr lang="en-US" smtClean="0">
                <a:latin typeface="Arial" charset="0"/>
                <a:cs typeface="Arial" charset="0"/>
              </a:rPr>
              <a:t>		Tes ini tepat dipergunakan untuk vocational konseling. Diterbitkan oleh United States Departement Labour, Washington D.C 20210</a:t>
            </a:r>
          </a:p>
          <a:p>
            <a:pPr algn="just">
              <a:buFont typeface="Wingdings 2" pitchFamily="18" charset="2"/>
              <a:buNone/>
            </a:pPr>
            <a:r>
              <a:rPr lang="en-US" smtClean="0">
                <a:latin typeface="Arial" charset="0"/>
                <a:cs typeface="Arial" charset="0"/>
              </a:rPr>
              <a:t>		Pertama kali diterbitkan tahun 1947 dan terbitan terakhir tahun 1968. </a:t>
            </a:r>
          </a:p>
          <a:p>
            <a:pPr algn="just">
              <a:buFont typeface="Wingdings 2" pitchFamily="18" charset="2"/>
              <a:buNone/>
            </a:pPr>
            <a:r>
              <a:rPr lang="en-US" smtClean="0">
                <a:latin typeface="Arial" charset="0"/>
                <a:cs typeface="Arial" charset="0"/>
              </a:rPr>
              <a:t>		Ada 9 macam aptitude, yaitu:</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503238" y="4983163"/>
            <a:ext cx="8183562" cy="1052512"/>
          </a:xfrm>
        </p:spPr>
        <p:txBody>
          <a:bodyPr/>
          <a:lstStyle/>
          <a:p>
            <a:pPr fontAlgn="auto">
              <a:spcAft>
                <a:spcPts val="0"/>
              </a:spcAft>
              <a:defRPr/>
            </a:pPr>
            <a:endParaRPr smtClean="0">
              <a:solidFill>
                <a:schemeClr val="accent1">
                  <a:tint val="88000"/>
                  <a:satMod val="150000"/>
                </a:schemeClr>
              </a:solidFill>
            </a:endParaRPr>
          </a:p>
        </p:txBody>
      </p:sp>
      <p:sp>
        <p:nvSpPr>
          <p:cNvPr id="22531" name="Content Placeholder 2"/>
          <p:cNvSpPr>
            <a:spLocks noGrp="1"/>
          </p:cNvSpPr>
          <p:nvPr>
            <p:ph idx="1"/>
          </p:nvPr>
        </p:nvSpPr>
        <p:spPr>
          <a:xfrm>
            <a:off x="457200" y="357188"/>
            <a:ext cx="8229600" cy="5768975"/>
          </a:xfrm>
        </p:spPr>
        <p:txBody>
          <a:bodyPr/>
          <a:lstStyle/>
          <a:p>
            <a:pPr marL="265113" indent="-265113" algn="just">
              <a:buFont typeface="Wingdings 2" pitchFamily="18" charset="2"/>
              <a:buNone/>
            </a:pPr>
            <a:r>
              <a:rPr lang="en-US" b="1" smtClean="0"/>
              <a:t>1. Apt. G - Intelegency</a:t>
            </a:r>
          </a:p>
          <a:p>
            <a:pPr marL="265113" indent="-265113" algn="just">
              <a:buFont typeface="Wingdings 2" pitchFamily="18" charset="2"/>
              <a:buNone/>
            </a:pPr>
            <a:r>
              <a:rPr lang="en-US" smtClean="0"/>
              <a:t>		General learning ability; Kecakapan untuk mengerti akan instruksi-instruksi, kecakapan berfikir dan membuat pertimbangan-pertimbangan</a:t>
            </a:r>
          </a:p>
          <a:p>
            <a:pPr marL="265113" indent="-265113" algn="just">
              <a:buFont typeface="Wingdings 2" pitchFamily="18" charset="2"/>
              <a:buNone/>
            </a:pPr>
            <a:r>
              <a:rPr lang="en-US" smtClean="0"/>
              <a:t>		Ada 3 macam tes untuk aptitude G ini ialah Three Dimentional Space, Vocabulary and Arithmatic Reason.</a:t>
            </a:r>
          </a:p>
          <a:p>
            <a:pPr marL="265113" indent="-265113" algn="just">
              <a:buFont typeface="Wingdings 2" pitchFamily="18" charset="2"/>
              <a:buNone/>
            </a:pPr>
            <a:endParaRPr lang="en-US" smtClean="0"/>
          </a:p>
          <a:p>
            <a:pPr marL="265113" indent="-265113" algn="just">
              <a:buFont typeface="Wingdings 2" pitchFamily="18" charset="2"/>
              <a:buNone/>
            </a:pPr>
            <a:r>
              <a:rPr lang="en-US" b="1" smtClean="0"/>
              <a:t>2. Apt. V - Verbal apt</a:t>
            </a:r>
          </a:p>
          <a:p>
            <a:pPr marL="265113" indent="-265113" algn="just">
              <a:buFont typeface="Wingdings 2" pitchFamily="18" charset="2"/>
              <a:buNone/>
            </a:pPr>
            <a:r>
              <a:rPr lang="en-US" smtClean="0"/>
              <a:t>		Kecakapan untuk mengerti arti kata-kata dan penggunaan kata-kata tersebutb secara efektif. Tes untuk mengukur apt ini disebut vocabulary.</a:t>
            </a:r>
          </a:p>
          <a:p>
            <a:pPr marL="265113" indent="-265113" algn="just">
              <a:buFont typeface="Arial" charset="0"/>
              <a:buNone/>
            </a:pPr>
            <a:endParaRPr lang="en-US" smtClean="0"/>
          </a:p>
          <a:p>
            <a:pPr marL="265113" indent="-265113" algn="just">
              <a:buFont typeface="Arial" charset="0"/>
              <a:buChar char="•"/>
            </a:pPr>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503238" y="4983163"/>
            <a:ext cx="8183562" cy="1052512"/>
          </a:xfrm>
        </p:spPr>
        <p:txBody>
          <a:bodyPr/>
          <a:lstStyle/>
          <a:p>
            <a:pPr fontAlgn="auto">
              <a:spcAft>
                <a:spcPts val="0"/>
              </a:spcAft>
              <a:defRPr/>
            </a:pPr>
            <a:endParaRPr smtClean="0">
              <a:solidFill>
                <a:schemeClr val="accent1">
                  <a:tint val="88000"/>
                  <a:satMod val="150000"/>
                </a:schemeClr>
              </a:solidFill>
            </a:endParaRPr>
          </a:p>
        </p:txBody>
      </p:sp>
      <p:sp>
        <p:nvSpPr>
          <p:cNvPr id="3" name="Content Placeholder 2"/>
          <p:cNvSpPr>
            <a:spLocks noGrp="1"/>
          </p:cNvSpPr>
          <p:nvPr>
            <p:ph idx="1"/>
          </p:nvPr>
        </p:nvSpPr>
        <p:spPr>
          <a:xfrm>
            <a:off x="457200" y="500063"/>
            <a:ext cx="8229600" cy="5626100"/>
          </a:xfrm>
        </p:spPr>
        <p:txBody>
          <a:bodyPr rtlCol="0">
            <a:normAutofit lnSpcReduction="10000"/>
          </a:bodyPr>
          <a:lstStyle/>
          <a:p>
            <a:pPr marL="265176" indent="-265176" algn="just" fontAlgn="auto">
              <a:spcAft>
                <a:spcPts val="0"/>
              </a:spcAft>
              <a:buFont typeface="Wingdings 2"/>
              <a:buNone/>
              <a:defRPr/>
            </a:pPr>
            <a:r>
              <a:rPr lang="en-US" b="1" dirty="0" smtClean="0"/>
              <a:t>3. Apt. N - Numerical apt</a:t>
            </a:r>
          </a:p>
          <a:p>
            <a:pPr marL="265176" indent="-265176" algn="just" fontAlgn="auto">
              <a:spcAft>
                <a:spcPts val="0"/>
              </a:spcAft>
              <a:buFont typeface="Wingdings 2"/>
              <a:buNone/>
              <a:defRPr/>
            </a:pPr>
            <a:r>
              <a:rPr lang="en-US" dirty="0" smtClean="0"/>
              <a:t>		</a:t>
            </a:r>
            <a:r>
              <a:rPr lang="en-US" dirty="0" err="1" smtClean="0"/>
              <a:t>Kecakapan</a:t>
            </a:r>
            <a:r>
              <a:rPr lang="en-US" dirty="0" smtClean="0"/>
              <a:t> </a:t>
            </a:r>
            <a:r>
              <a:rPr lang="en-US" dirty="0" err="1" smtClean="0"/>
              <a:t>dalam</a:t>
            </a:r>
            <a:r>
              <a:rPr lang="en-US" dirty="0" smtClean="0"/>
              <a:t> </a:t>
            </a:r>
            <a:r>
              <a:rPr lang="en-US" dirty="0" err="1" smtClean="0"/>
              <a:t>beroperasi</a:t>
            </a:r>
            <a:r>
              <a:rPr lang="en-US" dirty="0" smtClean="0"/>
              <a:t> </a:t>
            </a:r>
            <a:r>
              <a:rPr lang="en-US" dirty="0" err="1" smtClean="0"/>
              <a:t>secara</a:t>
            </a:r>
            <a:r>
              <a:rPr lang="en-US" dirty="0" smtClean="0"/>
              <a:t> </a:t>
            </a:r>
            <a:r>
              <a:rPr lang="en-US" dirty="0" err="1" smtClean="0"/>
              <a:t>tepat</a:t>
            </a:r>
            <a:r>
              <a:rPr lang="en-US" dirty="0" smtClean="0"/>
              <a:t> </a:t>
            </a:r>
            <a:r>
              <a:rPr lang="en-US" dirty="0" err="1" smtClean="0"/>
              <a:t>dan</a:t>
            </a:r>
            <a:r>
              <a:rPr lang="en-US" dirty="0" smtClean="0"/>
              <a:t> </a:t>
            </a:r>
            <a:r>
              <a:rPr lang="en-US" dirty="0" err="1" smtClean="0"/>
              <a:t>cepat</a:t>
            </a:r>
            <a:r>
              <a:rPr lang="en-US" dirty="0" smtClean="0"/>
              <a:t> </a:t>
            </a:r>
            <a:r>
              <a:rPr lang="en-US" dirty="0" err="1" smtClean="0"/>
              <a:t>dengan</a:t>
            </a:r>
            <a:r>
              <a:rPr lang="en-US" dirty="0" smtClean="0"/>
              <a:t> </a:t>
            </a:r>
            <a:r>
              <a:rPr lang="en-US" dirty="0" err="1" smtClean="0"/>
              <a:t>menggunakan</a:t>
            </a:r>
            <a:r>
              <a:rPr lang="en-US" dirty="0" smtClean="0"/>
              <a:t> </a:t>
            </a:r>
            <a:r>
              <a:rPr lang="en-US" dirty="0" err="1" smtClean="0"/>
              <a:t>hitung-hitungan</a:t>
            </a:r>
            <a:r>
              <a:rPr lang="en-US" dirty="0" smtClean="0"/>
              <a:t>. </a:t>
            </a:r>
            <a:r>
              <a:rPr lang="en-US" dirty="0" err="1" smtClean="0"/>
              <a:t>Tes</a:t>
            </a:r>
            <a:r>
              <a:rPr lang="en-US" dirty="0" smtClean="0"/>
              <a:t> </a:t>
            </a:r>
            <a:r>
              <a:rPr lang="en-US" dirty="0" err="1" smtClean="0"/>
              <a:t>untuk</a:t>
            </a:r>
            <a:r>
              <a:rPr lang="en-US" dirty="0" smtClean="0"/>
              <a:t> apt </a:t>
            </a:r>
            <a:r>
              <a:rPr lang="en-US" dirty="0" err="1" smtClean="0"/>
              <a:t>ini</a:t>
            </a:r>
            <a:r>
              <a:rPr lang="en-US" dirty="0" smtClean="0"/>
              <a:t> </a:t>
            </a:r>
            <a:r>
              <a:rPr lang="en-US" dirty="0" err="1" smtClean="0"/>
              <a:t>adalah</a:t>
            </a:r>
            <a:r>
              <a:rPr lang="en-US" dirty="0" smtClean="0"/>
              <a:t> Computation </a:t>
            </a:r>
            <a:r>
              <a:rPr lang="en-US" dirty="0" err="1" smtClean="0"/>
              <a:t>dan</a:t>
            </a:r>
            <a:r>
              <a:rPr lang="en-US" dirty="0" smtClean="0"/>
              <a:t> </a:t>
            </a:r>
            <a:r>
              <a:rPr lang="en-US" dirty="0" err="1" smtClean="0"/>
              <a:t>Arithmatic</a:t>
            </a:r>
            <a:r>
              <a:rPr lang="en-US" dirty="0" smtClean="0"/>
              <a:t> Reason.</a:t>
            </a:r>
          </a:p>
          <a:p>
            <a:pPr marL="265176" indent="-265176" algn="just" fontAlgn="auto">
              <a:spcAft>
                <a:spcPts val="0"/>
              </a:spcAft>
              <a:buFont typeface="Wingdings 2"/>
              <a:buNone/>
              <a:defRPr/>
            </a:pPr>
            <a:r>
              <a:rPr lang="en-US" b="1" dirty="0" smtClean="0"/>
              <a:t>4. Apt S - Spatial apt</a:t>
            </a:r>
          </a:p>
          <a:p>
            <a:pPr marL="265176" indent="-265176" algn="just" fontAlgn="auto">
              <a:spcAft>
                <a:spcPts val="0"/>
              </a:spcAft>
              <a:buFont typeface="Wingdings 2"/>
              <a:buNone/>
              <a:defRPr/>
            </a:pPr>
            <a:r>
              <a:rPr lang="en-US" dirty="0" smtClean="0"/>
              <a:t>		</a:t>
            </a:r>
            <a:r>
              <a:rPr lang="en-US" dirty="0" err="1" smtClean="0"/>
              <a:t>Kecakapan</a:t>
            </a:r>
            <a:r>
              <a:rPr lang="en-US" dirty="0" smtClean="0"/>
              <a:t> </a:t>
            </a:r>
            <a:r>
              <a:rPr lang="en-US" dirty="0" err="1" smtClean="0"/>
              <a:t>berfikir</a:t>
            </a:r>
            <a:r>
              <a:rPr lang="en-US" dirty="0" smtClean="0"/>
              <a:t> </a:t>
            </a:r>
            <a:r>
              <a:rPr lang="en-US" dirty="0" err="1" smtClean="0"/>
              <a:t>melalui</a:t>
            </a:r>
            <a:r>
              <a:rPr lang="en-US" dirty="0" smtClean="0"/>
              <a:t> </a:t>
            </a:r>
            <a:r>
              <a:rPr lang="en-US" dirty="0" err="1" smtClean="0"/>
              <a:t>visualisasi</a:t>
            </a:r>
            <a:r>
              <a:rPr lang="en-US" dirty="0" smtClean="0"/>
              <a:t> </a:t>
            </a:r>
            <a:r>
              <a:rPr lang="en-US" dirty="0" err="1" smtClean="0"/>
              <a:t>terhadap</a:t>
            </a:r>
            <a:r>
              <a:rPr lang="en-US" dirty="0" smtClean="0"/>
              <a:t> </a:t>
            </a:r>
            <a:r>
              <a:rPr lang="en-US" dirty="0" err="1" smtClean="0"/>
              <a:t>benda-benda</a:t>
            </a:r>
            <a:r>
              <a:rPr lang="en-US" dirty="0" smtClean="0"/>
              <a:t> yang </a:t>
            </a:r>
            <a:r>
              <a:rPr lang="en-US" dirty="0" err="1" smtClean="0"/>
              <a:t>berukuran</a:t>
            </a:r>
            <a:r>
              <a:rPr lang="en-US" dirty="0" smtClean="0"/>
              <a:t> </a:t>
            </a:r>
            <a:r>
              <a:rPr lang="en-US" dirty="0" err="1" smtClean="0"/>
              <a:t>dua</a:t>
            </a:r>
            <a:r>
              <a:rPr lang="en-US" dirty="0" smtClean="0"/>
              <a:t> </a:t>
            </a:r>
            <a:r>
              <a:rPr lang="en-US" dirty="0" err="1" smtClean="0"/>
              <a:t>dan</a:t>
            </a:r>
            <a:r>
              <a:rPr lang="en-US" dirty="0" smtClean="0"/>
              <a:t> </a:t>
            </a:r>
            <a:r>
              <a:rPr lang="en-US" dirty="0" err="1" smtClean="0"/>
              <a:t>tiga</a:t>
            </a:r>
            <a:r>
              <a:rPr lang="en-US" dirty="0" smtClean="0"/>
              <a:t> </a:t>
            </a:r>
            <a:r>
              <a:rPr lang="en-US" dirty="0" err="1" smtClean="0"/>
              <a:t>dimensi</a:t>
            </a:r>
            <a:r>
              <a:rPr lang="en-US" dirty="0" smtClean="0"/>
              <a:t>. </a:t>
            </a:r>
            <a:r>
              <a:rPr lang="en-US" dirty="0" err="1" smtClean="0"/>
              <a:t>Tes</a:t>
            </a:r>
            <a:r>
              <a:rPr lang="en-US" dirty="0" smtClean="0"/>
              <a:t> yang </a:t>
            </a:r>
            <a:r>
              <a:rPr lang="en-US" dirty="0" err="1" smtClean="0"/>
              <a:t>digunakan</a:t>
            </a:r>
            <a:r>
              <a:rPr lang="en-US" dirty="0" smtClean="0"/>
              <a:t> </a:t>
            </a:r>
            <a:r>
              <a:rPr lang="en-US" dirty="0" err="1" smtClean="0"/>
              <a:t>disebut</a:t>
            </a:r>
            <a:r>
              <a:rPr lang="en-US" dirty="0" smtClean="0"/>
              <a:t> Three </a:t>
            </a:r>
            <a:r>
              <a:rPr lang="en-US" dirty="0" err="1" smtClean="0"/>
              <a:t>Dimentional</a:t>
            </a:r>
            <a:r>
              <a:rPr lang="en-US" dirty="0" smtClean="0"/>
              <a:t> Space.</a:t>
            </a:r>
          </a:p>
          <a:p>
            <a:pPr marL="265176" indent="-265176" algn="just" fontAlgn="auto">
              <a:spcAft>
                <a:spcPts val="0"/>
              </a:spcAft>
              <a:buFont typeface="Wingdings 2"/>
              <a:buNone/>
              <a:defRPr/>
            </a:pPr>
            <a:r>
              <a:rPr lang="en-US" b="1" dirty="0" smtClean="0"/>
              <a:t>5. Apt P - Form Perception</a:t>
            </a:r>
          </a:p>
          <a:p>
            <a:pPr marL="265176" indent="-265176" algn="just" fontAlgn="auto">
              <a:spcAft>
                <a:spcPts val="0"/>
              </a:spcAft>
              <a:buFont typeface="Wingdings 2"/>
              <a:buNone/>
              <a:defRPr/>
            </a:pPr>
            <a:r>
              <a:rPr lang="en-US" dirty="0" smtClean="0"/>
              <a:t>		</a:t>
            </a:r>
            <a:r>
              <a:rPr lang="en-US" dirty="0" err="1" smtClean="0"/>
              <a:t>Kecakapan</a:t>
            </a:r>
            <a:r>
              <a:rPr lang="en-US" dirty="0" smtClean="0"/>
              <a:t> </a:t>
            </a:r>
            <a:r>
              <a:rPr lang="en-US" dirty="0" err="1" smtClean="0"/>
              <a:t>untuk</a:t>
            </a:r>
            <a:r>
              <a:rPr lang="en-US" dirty="0" smtClean="0"/>
              <a:t> </a:t>
            </a:r>
            <a:r>
              <a:rPr lang="en-US" dirty="0" err="1" smtClean="0"/>
              <a:t>melihat</a:t>
            </a:r>
            <a:r>
              <a:rPr lang="en-US" dirty="0" smtClean="0"/>
              <a:t> </a:t>
            </a:r>
            <a:r>
              <a:rPr lang="en-US" dirty="0" err="1" smtClean="0"/>
              <a:t>perbedaan</a:t>
            </a:r>
            <a:r>
              <a:rPr lang="en-US" dirty="0" smtClean="0"/>
              <a:t> </a:t>
            </a:r>
            <a:r>
              <a:rPr lang="en-US" dirty="0" err="1" smtClean="0"/>
              <a:t>dan</a:t>
            </a:r>
            <a:r>
              <a:rPr lang="en-US" dirty="0" smtClean="0"/>
              <a:t> </a:t>
            </a:r>
            <a:r>
              <a:rPr lang="en-US" dirty="0" err="1" smtClean="0"/>
              <a:t>persamaan</a:t>
            </a:r>
            <a:r>
              <a:rPr lang="en-US" dirty="0" smtClean="0"/>
              <a:t> </a:t>
            </a:r>
            <a:r>
              <a:rPr lang="en-US" dirty="0" err="1" smtClean="0"/>
              <a:t>dari</a:t>
            </a:r>
            <a:r>
              <a:rPr lang="en-US" dirty="0" smtClean="0"/>
              <a:t> </a:t>
            </a:r>
            <a:r>
              <a:rPr lang="en-US" dirty="0" err="1" smtClean="0"/>
              <a:t>macam-macam</a:t>
            </a:r>
            <a:r>
              <a:rPr lang="en-US" dirty="0" smtClean="0"/>
              <a:t> </a:t>
            </a:r>
            <a:r>
              <a:rPr lang="en-US" dirty="0" err="1" smtClean="0"/>
              <a:t>objek</a:t>
            </a:r>
            <a:r>
              <a:rPr lang="en-US" dirty="0" smtClean="0"/>
              <a:t> yang </a:t>
            </a:r>
            <a:r>
              <a:rPr lang="en-US" dirty="0" err="1" smtClean="0"/>
              <a:t>dihadapinya</a:t>
            </a:r>
            <a:r>
              <a:rPr lang="en-US" dirty="0" smtClean="0"/>
              <a:t> </a:t>
            </a:r>
            <a:r>
              <a:rPr lang="en-US" dirty="0" err="1" smtClean="0"/>
              <a:t>dengan</a:t>
            </a:r>
            <a:r>
              <a:rPr lang="en-US" dirty="0" smtClean="0"/>
              <a:t> </a:t>
            </a:r>
            <a:r>
              <a:rPr lang="en-US" dirty="0" err="1" smtClean="0"/>
              <a:t>menggunakan</a:t>
            </a:r>
            <a:r>
              <a:rPr lang="en-US" dirty="0" smtClean="0"/>
              <a:t> </a:t>
            </a:r>
            <a:r>
              <a:rPr lang="en-US" dirty="0" err="1" smtClean="0"/>
              <a:t>tes</a:t>
            </a:r>
            <a:r>
              <a:rPr lang="en-US" dirty="0" smtClean="0"/>
              <a:t> Tool Matching </a:t>
            </a:r>
            <a:r>
              <a:rPr lang="en-US" dirty="0" err="1" smtClean="0"/>
              <a:t>dan</a:t>
            </a:r>
            <a:r>
              <a:rPr lang="en-US" dirty="0" smtClean="0"/>
              <a:t> Form Matching</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03238" y="4983163"/>
            <a:ext cx="8183562" cy="1052512"/>
          </a:xfrm>
        </p:spPr>
        <p:txBody>
          <a:bodyPr/>
          <a:lstStyle/>
          <a:p>
            <a:pPr fontAlgn="auto">
              <a:spcAft>
                <a:spcPts val="0"/>
              </a:spcAft>
              <a:defRPr/>
            </a:pPr>
            <a:endParaRPr smtClean="0">
              <a:solidFill>
                <a:schemeClr val="accent1">
                  <a:tint val="88000"/>
                  <a:satMod val="150000"/>
                </a:schemeClr>
              </a:solidFill>
            </a:endParaRPr>
          </a:p>
        </p:txBody>
      </p:sp>
      <p:sp>
        <p:nvSpPr>
          <p:cNvPr id="24579" name="Content Placeholder 2"/>
          <p:cNvSpPr>
            <a:spLocks noGrp="1"/>
          </p:cNvSpPr>
          <p:nvPr>
            <p:ph idx="1"/>
          </p:nvPr>
        </p:nvSpPr>
        <p:spPr>
          <a:xfrm>
            <a:off x="457200" y="357188"/>
            <a:ext cx="8229600" cy="5768975"/>
          </a:xfrm>
        </p:spPr>
        <p:txBody>
          <a:bodyPr/>
          <a:lstStyle/>
          <a:p>
            <a:pPr>
              <a:buFont typeface="Wingdings 2" pitchFamily="18" charset="2"/>
              <a:buNone/>
            </a:pPr>
            <a:r>
              <a:rPr lang="en-US" b="1" smtClean="0"/>
              <a:t>6. Apt C - Clarical Perception</a:t>
            </a:r>
          </a:p>
          <a:p>
            <a:pPr>
              <a:buFont typeface="Wingdings 2" pitchFamily="18" charset="2"/>
              <a:buNone/>
            </a:pPr>
            <a:r>
              <a:rPr lang="en-US" smtClean="0"/>
              <a:t>		Kecakapan untuk mengobservasi persamaan dan perbedaan dari pasangan kata-kata atau bilangan. Tes yang digunakan disebut Name Comparison.</a:t>
            </a:r>
          </a:p>
          <a:p>
            <a:pPr>
              <a:buFont typeface="Wingdings 2" pitchFamily="18" charset="2"/>
              <a:buNone/>
            </a:pPr>
            <a:r>
              <a:rPr lang="en-US" b="1" smtClean="0"/>
              <a:t>7. Apt K - Motor Coordination</a:t>
            </a:r>
          </a:p>
          <a:p>
            <a:pPr>
              <a:buFont typeface="Wingdings 2" pitchFamily="18" charset="2"/>
              <a:buNone/>
            </a:pPr>
            <a:r>
              <a:rPr lang="en-US" smtClean="0"/>
              <a:t>		Kecakapan untuk mengkoordinasikan mata dan lengan secara tepat dan cepat dengan menggunakan tes Mark Making</a:t>
            </a:r>
          </a:p>
          <a:p>
            <a:pPr>
              <a:buFont typeface="Arial" charset="0"/>
              <a:buChar char="•"/>
            </a:pPr>
            <a:endParaRPr 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3238" y="4983163"/>
            <a:ext cx="8183562" cy="1052512"/>
          </a:xfrm>
        </p:spPr>
        <p:txBody>
          <a:bodyPr/>
          <a:lstStyle/>
          <a:p>
            <a:pPr fontAlgn="auto">
              <a:spcAft>
                <a:spcPts val="0"/>
              </a:spcAft>
              <a:defRPr/>
            </a:pPr>
            <a:endParaRPr smtClean="0">
              <a:solidFill>
                <a:schemeClr val="accent1">
                  <a:tint val="88000"/>
                  <a:satMod val="150000"/>
                </a:schemeClr>
              </a:solidFill>
            </a:endParaRPr>
          </a:p>
        </p:txBody>
      </p:sp>
      <p:sp>
        <p:nvSpPr>
          <p:cNvPr id="25603" name="Content Placeholder 2"/>
          <p:cNvSpPr>
            <a:spLocks noGrp="1"/>
          </p:cNvSpPr>
          <p:nvPr>
            <p:ph idx="1"/>
          </p:nvPr>
        </p:nvSpPr>
        <p:spPr>
          <a:xfrm>
            <a:off x="457200" y="642938"/>
            <a:ext cx="8229600" cy="5483225"/>
          </a:xfrm>
        </p:spPr>
        <p:txBody>
          <a:bodyPr/>
          <a:lstStyle/>
          <a:p>
            <a:pPr algn="just">
              <a:buFont typeface="Wingdings 2" pitchFamily="18" charset="2"/>
              <a:buNone/>
            </a:pPr>
            <a:r>
              <a:rPr lang="en-US" b="1" smtClean="0"/>
              <a:t>8. Apt F - Finger Dexterity</a:t>
            </a:r>
          </a:p>
          <a:p>
            <a:pPr algn="just">
              <a:buFont typeface="Wingdings 2" pitchFamily="18" charset="2"/>
              <a:buNone/>
            </a:pPr>
            <a:r>
              <a:rPr lang="en-US" smtClean="0"/>
              <a:t>		Kecakapan untuk menggerakkan jari-jari tangan dan manipulasi benda-benda kecil secara cepat dan menggunakan jari-jari tangan. Tes yang digunakan disebut Assamble dan Dissable.</a:t>
            </a:r>
          </a:p>
          <a:p>
            <a:pPr algn="just">
              <a:buFont typeface="Wingdings 2" pitchFamily="18" charset="2"/>
              <a:buNone/>
            </a:pPr>
            <a:r>
              <a:rPr lang="en-US" b="1" smtClean="0"/>
              <a:t>9. Apt M - Manual Dexterity</a:t>
            </a:r>
          </a:p>
          <a:p>
            <a:pPr algn="just">
              <a:buFont typeface="Wingdings 2" pitchFamily="18" charset="2"/>
              <a:buNone/>
            </a:pPr>
            <a:r>
              <a:rPr lang="en-US" smtClean="0"/>
              <a:t>		Kecakapan dalam menggerakkan tangan secara mudah dan cekatan. Kecakapan untuk bekerja dengan tangan dipergunakan tes Place and Turn.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03238" y="4983163"/>
            <a:ext cx="8183562" cy="1052512"/>
          </a:xfrm>
        </p:spPr>
        <p:txBody>
          <a:bodyPr/>
          <a:lstStyle/>
          <a:p>
            <a:pPr fontAlgn="auto">
              <a:spcAft>
                <a:spcPts val="0"/>
              </a:spcAft>
              <a:defRPr/>
            </a:pPr>
            <a:endParaRPr smtClean="0">
              <a:solidFill>
                <a:schemeClr val="accent1">
                  <a:tint val="88000"/>
                  <a:satMod val="150000"/>
                </a:schemeClr>
              </a:solidFill>
            </a:endParaRPr>
          </a:p>
        </p:txBody>
      </p:sp>
      <p:sp>
        <p:nvSpPr>
          <p:cNvPr id="26627" name="Content Placeholder 2"/>
          <p:cNvSpPr>
            <a:spLocks noGrp="1"/>
          </p:cNvSpPr>
          <p:nvPr>
            <p:ph idx="1"/>
          </p:nvPr>
        </p:nvSpPr>
        <p:spPr>
          <a:xfrm>
            <a:off x="457200" y="642938"/>
            <a:ext cx="8229600" cy="5483225"/>
          </a:xfrm>
        </p:spPr>
        <p:txBody>
          <a:bodyPr/>
          <a:lstStyle/>
          <a:p>
            <a:pPr algn="just">
              <a:buFont typeface="Wingdings 2" pitchFamily="18" charset="2"/>
              <a:buNone/>
            </a:pPr>
            <a:r>
              <a:rPr lang="en-US" smtClean="0"/>
              <a:t>		Untuk menggunakan sembilan macam apt ini, dipergunakan tes, 8 bersifat verbal dan 4 performance tes. Deskripsi 12 tes:</a:t>
            </a:r>
          </a:p>
          <a:p>
            <a:pPr algn="just">
              <a:buFont typeface="Wingdings 2" pitchFamily="18" charset="2"/>
              <a:buNone/>
            </a:pPr>
            <a:r>
              <a:rPr lang="en-US" b="1" smtClean="0"/>
              <a:t>1. Name Comparison</a:t>
            </a:r>
          </a:p>
          <a:p>
            <a:pPr algn="just">
              <a:buFont typeface="Wingdings 2" pitchFamily="18" charset="2"/>
              <a:buNone/>
            </a:pPr>
            <a:r>
              <a:rPr lang="en-US" smtClean="0"/>
              <a:t>		Mencari persamaan/perbedaannya dari pasangan kalimat. Contoh:</a:t>
            </a:r>
          </a:p>
          <a:p>
            <a:pPr algn="just">
              <a:buFont typeface="Wingdings 2" pitchFamily="18" charset="2"/>
              <a:buNone/>
            </a:pPr>
            <a:r>
              <a:rPr lang="en-US" smtClean="0"/>
              <a:t>	1. S.G Barton		S.G Barton (s)</a:t>
            </a:r>
          </a:p>
          <a:p>
            <a:pPr algn="just">
              <a:buFont typeface="Wingdings 2" pitchFamily="18" charset="2"/>
              <a:buNone/>
            </a:pPr>
            <a:r>
              <a:rPr lang="en-US" smtClean="0"/>
              <a:t>	2. Harry Steinze 	harry Stianze (d)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sz="quarter" idx="1"/>
          </p:nvPr>
        </p:nvSpPr>
        <p:spPr>
          <a:xfrm>
            <a:off x="457200" y="533400"/>
            <a:ext cx="8229600" cy="5410200"/>
          </a:xfrm>
        </p:spPr>
        <p:txBody>
          <a:bodyPr/>
          <a:lstStyle/>
          <a:p>
            <a:pPr algn="just" eaLnBrk="1" hangingPunct="1">
              <a:buFont typeface="Wingdings" pitchFamily="2" charset="2"/>
              <a:buNone/>
              <a:tabLst>
                <a:tab pos="179388" algn="l"/>
              </a:tabLst>
            </a:pPr>
            <a:r>
              <a:rPr lang="en-US" smtClean="0"/>
              <a:t>	</a:t>
            </a:r>
            <a:endParaRPr lang="id-ID" smtClean="0"/>
          </a:p>
          <a:p>
            <a:pPr algn="just" eaLnBrk="1" hangingPunct="1">
              <a:tabLst>
                <a:tab pos="179388" algn="l"/>
              </a:tabLst>
            </a:pPr>
            <a:endParaRPr lang="id-ID" sz="2400" smtClean="0"/>
          </a:p>
          <a:p>
            <a:pPr algn="just" eaLnBrk="1" hangingPunct="1">
              <a:tabLst>
                <a:tab pos="179388" algn="l"/>
              </a:tabLst>
            </a:pPr>
            <a:endParaRPr lang="id-ID" sz="2400" smtClean="0"/>
          </a:p>
          <a:p>
            <a:pPr algn="just" eaLnBrk="1" hangingPunct="1">
              <a:tabLst>
                <a:tab pos="179388" algn="l"/>
              </a:tabLst>
            </a:pPr>
            <a:r>
              <a:rPr lang="en-US" sz="2400" smtClean="0"/>
              <a:t>Tes ini sebaiknya diberikan secara keseluruhan (satu seri) tapi dapat juga diberikan satu subtes saja secara terpisah, sesuai dengan tujuan dan aspek apa yang akan diukur.</a:t>
            </a:r>
            <a:endParaRPr lang="id-ID" sz="2400" smtClean="0"/>
          </a:p>
          <a:p>
            <a:pPr algn="just" eaLnBrk="1" hangingPunct="1">
              <a:tabLst>
                <a:tab pos="179388" algn="l"/>
              </a:tabLst>
            </a:pPr>
            <a:endParaRPr lang="id-ID" sz="2400" smtClean="0"/>
          </a:p>
          <a:p>
            <a:pPr algn="just" eaLnBrk="1" hangingPunct="1">
              <a:tabLst>
                <a:tab pos="179388" algn="l"/>
              </a:tabLst>
            </a:pPr>
            <a:r>
              <a:rPr lang="en-US" sz="2400" smtClean="0"/>
              <a:t>Di Indonesia pada umumnya dan di Fakultas Psikologi UGM pada khususnya telah menggunakan tes ini, namun karena beberapa kesulitan baru 5 subtes dari 7 subtes tersebut yang digunakan, dengan menterjemahkan petunjuk/ instruksinya ke dalam bahasa Indonesia, dan beberapa bagian yang dianggap perlu untuk diadaptasikan.</a:t>
            </a:r>
          </a:p>
          <a:p>
            <a:pPr algn="just" eaLnBrk="1" hangingPunct="1">
              <a:tabLst>
                <a:tab pos="179388" algn="l"/>
              </a:tabLst>
            </a:pPr>
            <a:endParaRPr lang="en-US" sz="240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03238" y="4983163"/>
            <a:ext cx="8183562" cy="1052512"/>
          </a:xfrm>
        </p:spPr>
        <p:txBody>
          <a:bodyPr/>
          <a:lstStyle/>
          <a:p>
            <a:pPr fontAlgn="auto">
              <a:spcAft>
                <a:spcPts val="0"/>
              </a:spcAft>
              <a:defRPr/>
            </a:pPr>
            <a:endParaRPr smtClean="0">
              <a:solidFill>
                <a:schemeClr val="accent1">
                  <a:tint val="88000"/>
                  <a:satMod val="150000"/>
                </a:schemeClr>
              </a:solidFill>
            </a:endParaRPr>
          </a:p>
        </p:txBody>
      </p:sp>
      <p:sp>
        <p:nvSpPr>
          <p:cNvPr id="27651" name="Content Placeholder 2"/>
          <p:cNvSpPr>
            <a:spLocks noGrp="1"/>
          </p:cNvSpPr>
          <p:nvPr>
            <p:ph idx="1"/>
          </p:nvPr>
        </p:nvSpPr>
        <p:spPr>
          <a:xfrm>
            <a:off x="457200" y="785813"/>
            <a:ext cx="8229600" cy="5340350"/>
          </a:xfrm>
        </p:spPr>
        <p:txBody>
          <a:bodyPr/>
          <a:lstStyle/>
          <a:p>
            <a:pPr>
              <a:buFont typeface="Wingdings 2" pitchFamily="18" charset="2"/>
              <a:buNone/>
            </a:pPr>
            <a:r>
              <a:rPr lang="en-US" b="1" smtClean="0"/>
              <a:t>2. Computation</a:t>
            </a:r>
          </a:p>
          <a:p>
            <a:pPr>
              <a:buFont typeface="Wingdings 2" pitchFamily="18" charset="2"/>
              <a:buNone/>
            </a:pPr>
            <a:r>
              <a:rPr lang="en-US" smtClean="0"/>
              <a:t>	Hitung-hitungan berupa - + : x. contoh:</a:t>
            </a:r>
          </a:p>
          <a:p>
            <a:pPr>
              <a:buFont typeface="Arial" charset="0"/>
              <a:buNone/>
            </a:pPr>
            <a:r>
              <a:rPr lang="en-US" smtClean="0"/>
              <a:t>	9	Jawabannya:	a. 2</a:t>
            </a:r>
          </a:p>
          <a:p>
            <a:pPr>
              <a:buFont typeface="Arial" charset="0"/>
              <a:buNone/>
            </a:pPr>
            <a:r>
              <a:rPr lang="en-US" smtClean="0"/>
              <a:t>	</a:t>
            </a:r>
            <a:r>
              <a:rPr lang="en-US" u="sng" smtClean="0"/>
              <a:t>4 -</a:t>
            </a:r>
            <a:r>
              <a:rPr lang="en-US" smtClean="0"/>
              <a:t>				b. 3</a:t>
            </a:r>
          </a:p>
          <a:p>
            <a:pPr>
              <a:buFont typeface="Arial" charset="0"/>
              <a:buNone/>
            </a:pPr>
            <a:r>
              <a:rPr lang="en-US" smtClean="0"/>
              <a:t>	….				C. 5</a:t>
            </a:r>
          </a:p>
          <a:p>
            <a:pPr>
              <a:buFont typeface="Arial" charset="0"/>
              <a:buNone/>
            </a:pPr>
            <a:r>
              <a:rPr lang="en-US" smtClean="0"/>
              <a:t>					d.  9</a:t>
            </a:r>
          </a:p>
          <a:p>
            <a:pPr>
              <a:buFont typeface="Arial" charset="0"/>
              <a:buNone/>
            </a:pPr>
            <a:r>
              <a:rPr lang="en-US" smtClean="0"/>
              <a:t>					e. tidak ada yang benar</a:t>
            </a:r>
          </a:p>
          <a:p>
            <a:endParaRPr lang="en-US"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03238" y="4983163"/>
            <a:ext cx="8183562" cy="1052512"/>
          </a:xfrm>
        </p:spPr>
        <p:txBody>
          <a:bodyPr/>
          <a:lstStyle/>
          <a:p>
            <a:pPr fontAlgn="auto">
              <a:spcAft>
                <a:spcPts val="0"/>
              </a:spcAft>
              <a:defRPr/>
            </a:pPr>
            <a:endParaRPr smtClean="0">
              <a:solidFill>
                <a:schemeClr val="accent1">
                  <a:tint val="88000"/>
                  <a:satMod val="150000"/>
                </a:schemeClr>
              </a:solidFill>
            </a:endParaRPr>
          </a:p>
        </p:txBody>
      </p:sp>
      <p:sp>
        <p:nvSpPr>
          <p:cNvPr id="3" name="Content Placeholder 2"/>
          <p:cNvSpPr>
            <a:spLocks noGrp="1"/>
          </p:cNvSpPr>
          <p:nvPr>
            <p:ph idx="1"/>
          </p:nvPr>
        </p:nvSpPr>
        <p:spPr>
          <a:xfrm>
            <a:off x="457200" y="285728"/>
            <a:ext cx="8229600" cy="5840435"/>
          </a:xfrm>
        </p:spPr>
        <p:txBody>
          <a:bodyPr rtlCol="0">
            <a:normAutofit/>
          </a:bodyPr>
          <a:lstStyle/>
          <a:p>
            <a:pPr marL="265176" indent="-265176" algn="just" fontAlgn="auto">
              <a:spcAft>
                <a:spcPts val="0"/>
              </a:spcAft>
              <a:buFont typeface="Wingdings 2"/>
              <a:buNone/>
              <a:defRPr/>
            </a:pPr>
            <a:r>
              <a:rPr lang="en-US" b="1" dirty="0" smtClean="0"/>
              <a:t>3. Three </a:t>
            </a:r>
            <a:r>
              <a:rPr lang="en-US" b="1" dirty="0" err="1" smtClean="0"/>
              <a:t>Dimentional</a:t>
            </a:r>
            <a:r>
              <a:rPr lang="en-US" b="1" dirty="0" smtClean="0"/>
              <a:t> Space</a:t>
            </a:r>
          </a:p>
          <a:p>
            <a:pPr marL="265176" indent="-265176" algn="just" fontAlgn="auto">
              <a:spcAft>
                <a:spcPts val="0"/>
              </a:spcAft>
              <a:buFont typeface="Wingdings 2"/>
              <a:buNone/>
              <a:defRPr/>
            </a:pPr>
            <a:r>
              <a:rPr lang="en-US" dirty="0" smtClean="0"/>
              <a:t>		</a:t>
            </a:r>
            <a:r>
              <a:rPr lang="en-US" dirty="0" err="1" smtClean="0"/>
              <a:t>Seperti</a:t>
            </a:r>
            <a:r>
              <a:rPr lang="en-US" dirty="0" smtClean="0"/>
              <a:t> </a:t>
            </a:r>
            <a:r>
              <a:rPr lang="en-US" dirty="0" err="1" smtClean="0"/>
              <a:t>tes</a:t>
            </a:r>
            <a:r>
              <a:rPr lang="en-US" dirty="0" smtClean="0"/>
              <a:t> </a:t>
            </a:r>
            <a:r>
              <a:rPr lang="en-US" dirty="0" err="1" smtClean="0"/>
              <a:t>abstrak</a:t>
            </a:r>
            <a:r>
              <a:rPr lang="en-US" dirty="0" smtClean="0"/>
              <a:t> R </a:t>
            </a:r>
            <a:r>
              <a:rPr lang="en-US" dirty="0" err="1" smtClean="0"/>
              <a:t>pada</a:t>
            </a:r>
            <a:r>
              <a:rPr lang="en-US" dirty="0" smtClean="0"/>
              <a:t> DAT, </a:t>
            </a:r>
            <a:r>
              <a:rPr lang="en-US" dirty="0" err="1" smtClean="0"/>
              <a:t>hanya</a:t>
            </a:r>
            <a:r>
              <a:rPr lang="en-US" dirty="0" smtClean="0"/>
              <a:t> </a:t>
            </a:r>
            <a:r>
              <a:rPr lang="en-US" dirty="0" err="1" smtClean="0"/>
              <a:t>bedanya</a:t>
            </a:r>
            <a:r>
              <a:rPr lang="en-US" dirty="0" smtClean="0"/>
              <a:t> </a:t>
            </a:r>
            <a:r>
              <a:rPr lang="en-US" dirty="0" err="1" smtClean="0"/>
              <a:t>pilihannya</a:t>
            </a:r>
            <a:r>
              <a:rPr lang="en-US" dirty="0" smtClean="0"/>
              <a:t> </a:t>
            </a:r>
            <a:r>
              <a:rPr lang="en-US" dirty="0" err="1" smtClean="0"/>
              <a:t>satu</a:t>
            </a:r>
            <a:r>
              <a:rPr lang="en-US" dirty="0" smtClean="0"/>
              <a:t> </a:t>
            </a:r>
            <a:r>
              <a:rPr lang="en-US" dirty="0" err="1" smtClean="0"/>
              <a:t>dan</a:t>
            </a:r>
            <a:r>
              <a:rPr lang="en-US" dirty="0" smtClean="0"/>
              <a:t> </a:t>
            </a:r>
            <a:r>
              <a:rPr lang="en-US" dirty="0" err="1" smtClean="0"/>
              <a:t>optionnya</a:t>
            </a:r>
            <a:r>
              <a:rPr lang="en-US" dirty="0" smtClean="0"/>
              <a:t> 4</a:t>
            </a:r>
          </a:p>
          <a:p>
            <a:pPr marL="265176" indent="-265176" algn="just" fontAlgn="auto">
              <a:spcAft>
                <a:spcPts val="0"/>
              </a:spcAft>
              <a:buFont typeface="Arial" pitchFamily="34" charset="0"/>
              <a:buNone/>
              <a:defRPr/>
            </a:pPr>
            <a:r>
              <a:rPr lang="en-US" dirty="0" smtClean="0"/>
              <a:t>																</a:t>
            </a:r>
          </a:p>
          <a:p>
            <a:pPr lvl="6" algn="just">
              <a:buFont typeface="Arial" pitchFamily="34" charset="0"/>
              <a:buNone/>
              <a:defRPr/>
            </a:pPr>
            <a:r>
              <a:rPr lang="en-US" dirty="0" smtClean="0"/>
              <a:t>A		B		</a:t>
            </a:r>
          </a:p>
          <a:p>
            <a:pPr lvl="6" algn="just">
              <a:buFont typeface="Arial" pitchFamily="34" charset="0"/>
              <a:buNone/>
              <a:defRPr/>
            </a:pPr>
            <a:endParaRPr lang="en-US" dirty="0" smtClean="0"/>
          </a:p>
          <a:p>
            <a:pPr marL="265176" indent="-265176" algn="just" fontAlgn="auto">
              <a:spcAft>
                <a:spcPts val="0"/>
              </a:spcAft>
              <a:buFont typeface="Wingdings 2"/>
              <a:buNone/>
              <a:defRPr/>
            </a:pPr>
            <a:r>
              <a:rPr lang="en-US" b="1" dirty="0" smtClean="0"/>
              <a:t>				A	B		C	D</a:t>
            </a:r>
          </a:p>
          <a:p>
            <a:pPr marL="265176" indent="-265176" algn="just" fontAlgn="auto">
              <a:spcAft>
                <a:spcPts val="0"/>
              </a:spcAft>
              <a:buFont typeface="Wingdings 2"/>
              <a:buNone/>
              <a:defRPr/>
            </a:pPr>
            <a:r>
              <a:rPr lang="en-US" b="1" dirty="0" smtClean="0"/>
              <a:t>4. Vocabulary</a:t>
            </a:r>
          </a:p>
          <a:p>
            <a:pPr marL="265176" indent="-265176" algn="just" fontAlgn="auto">
              <a:spcAft>
                <a:spcPts val="0"/>
              </a:spcAft>
              <a:buFont typeface="Wingdings 2"/>
              <a:buNone/>
              <a:defRPr/>
            </a:pPr>
            <a:r>
              <a:rPr lang="en-US" dirty="0" smtClean="0"/>
              <a:t>		</a:t>
            </a:r>
            <a:r>
              <a:rPr lang="en-US" dirty="0" err="1" smtClean="0"/>
              <a:t>Mencari</a:t>
            </a:r>
            <a:r>
              <a:rPr lang="en-US" dirty="0" smtClean="0"/>
              <a:t> </a:t>
            </a:r>
            <a:r>
              <a:rPr lang="en-US" dirty="0" err="1" smtClean="0"/>
              <a:t>persamaan</a:t>
            </a:r>
            <a:r>
              <a:rPr lang="en-US" dirty="0" smtClean="0"/>
              <a:t>/</a:t>
            </a:r>
            <a:r>
              <a:rPr lang="en-US" dirty="0" err="1" smtClean="0"/>
              <a:t>lawan</a:t>
            </a:r>
            <a:r>
              <a:rPr lang="en-US" dirty="0" smtClean="0"/>
              <a:t> </a:t>
            </a:r>
            <a:r>
              <a:rPr lang="en-US" dirty="0" err="1" smtClean="0"/>
              <a:t>kata</a:t>
            </a:r>
            <a:r>
              <a:rPr lang="en-US" dirty="0" smtClean="0"/>
              <a:t> </a:t>
            </a:r>
            <a:r>
              <a:rPr lang="en-US" dirty="0" err="1" smtClean="0"/>
              <a:t>dari</a:t>
            </a:r>
            <a:r>
              <a:rPr lang="en-US" dirty="0" smtClean="0"/>
              <a:t> 4 </a:t>
            </a:r>
            <a:r>
              <a:rPr lang="en-US" dirty="0" err="1" smtClean="0"/>
              <a:t>kata</a:t>
            </a:r>
            <a:r>
              <a:rPr lang="en-US" dirty="0" smtClean="0"/>
              <a:t> yang </a:t>
            </a:r>
            <a:r>
              <a:rPr lang="en-US" dirty="0" err="1" smtClean="0"/>
              <a:t>disediakan</a:t>
            </a:r>
            <a:r>
              <a:rPr lang="en-US" dirty="0" smtClean="0"/>
              <a:t>. </a:t>
            </a:r>
            <a:r>
              <a:rPr lang="en-US" dirty="0" err="1" smtClean="0"/>
              <a:t>Contoh</a:t>
            </a:r>
            <a:r>
              <a:rPr lang="en-US" dirty="0" smtClean="0"/>
              <a:t>:</a:t>
            </a:r>
          </a:p>
          <a:p>
            <a:pPr marL="265176" indent="-265176" algn="just" fontAlgn="auto">
              <a:spcAft>
                <a:spcPts val="0"/>
              </a:spcAft>
              <a:buFont typeface="Wingdings 2"/>
              <a:buNone/>
              <a:defRPr/>
            </a:pPr>
            <a:r>
              <a:rPr lang="en-US" dirty="0" smtClean="0"/>
              <a:t>	a. big	b. large	c. dry		d. slow</a:t>
            </a:r>
          </a:p>
        </p:txBody>
      </p:sp>
      <p:sp>
        <p:nvSpPr>
          <p:cNvPr id="4" name="Rectangle 3"/>
          <p:cNvSpPr/>
          <p:nvPr/>
        </p:nvSpPr>
        <p:spPr>
          <a:xfrm>
            <a:off x="571500" y="2357438"/>
            <a:ext cx="2143125" cy="642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4"/>
          <p:cNvSpPr/>
          <p:nvPr/>
        </p:nvSpPr>
        <p:spPr>
          <a:xfrm>
            <a:off x="1000125" y="2000250"/>
            <a:ext cx="1273175" cy="617538"/>
          </a:xfrm>
          <a:custGeom>
            <a:avLst/>
            <a:gdLst>
              <a:gd name="connsiteX0" fmla="*/ 0 w 1272540"/>
              <a:gd name="connsiteY0" fmla="*/ 342900 h 617220"/>
              <a:gd name="connsiteX1" fmla="*/ 617220 w 1272540"/>
              <a:gd name="connsiteY1" fmla="*/ 0 h 617220"/>
              <a:gd name="connsiteX2" fmla="*/ 1234440 w 1272540"/>
              <a:gd name="connsiteY2" fmla="*/ 342900 h 617220"/>
              <a:gd name="connsiteX3" fmla="*/ 1234440 w 1272540"/>
              <a:gd name="connsiteY3" fmla="*/ 342900 h 617220"/>
              <a:gd name="connsiteX4" fmla="*/ 1188720 w 1272540"/>
              <a:gd name="connsiteY4" fmla="*/ 274320 h 617220"/>
              <a:gd name="connsiteX5" fmla="*/ 1234440 w 1272540"/>
              <a:gd name="connsiteY5" fmla="*/ 365760 h 617220"/>
              <a:gd name="connsiteX6" fmla="*/ 960120 w 1272540"/>
              <a:gd name="connsiteY6" fmla="*/ 525780 h 617220"/>
              <a:gd name="connsiteX7" fmla="*/ 960120 w 1272540"/>
              <a:gd name="connsiteY7" fmla="*/ 525780 h 617220"/>
              <a:gd name="connsiteX8" fmla="*/ 662940 w 1272540"/>
              <a:gd name="connsiteY8" fmla="*/ 617220 h 617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2540" h="617220">
                <a:moveTo>
                  <a:pt x="0" y="342900"/>
                </a:moveTo>
                <a:cubicBezTo>
                  <a:pt x="205740" y="171450"/>
                  <a:pt x="411480" y="0"/>
                  <a:pt x="617220" y="0"/>
                </a:cubicBezTo>
                <a:cubicBezTo>
                  <a:pt x="822960" y="0"/>
                  <a:pt x="1234440" y="342900"/>
                  <a:pt x="1234440" y="342900"/>
                </a:cubicBezTo>
                <a:lnTo>
                  <a:pt x="1234440" y="342900"/>
                </a:lnTo>
                <a:cubicBezTo>
                  <a:pt x="1226820" y="331470"/>
                  <a:pt x="1188720" y="270510"/>
                  <a:pt x="1188720" y="274320"/>
                </a:cubicBezTo>
                <a:cubicBezTo>
                  <a:pt x="1188720" y="278130"/>
                  <a:pt x="1272540" y="323850"/>
                  <a:pt x="1234440" y="365760"/>
                </a:cubicBezTo>
                <a:cubicBezTo>
                  <a:pt x="1196340" y="407670"/>
                  <a:pt x="960120" y="525780"/>
                  <a:pt x="960120" y="525780"/>
                </a:cubicBezTo>
                <a:lnTo>
                  <a:pt x="960120" y="525780"/>
                </a:lnTo>
                <a:lnTo>
                  <a:pt x="662940" y="61722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6" name="Freeform 5"/>
          <p:cNvSpPr/>
          <p:nvPr/>
        </p:nvSpPr>
        <p:spPr>
          <a:xfrm rot="10800000">
            <a:off x="1000125" y="2714625"/>
            <a:ext cx="1273175" cy="617538"/>
          </a:xfrm>
          <a:custGeom>
            <a:avLst/>
            <a:gdLst>
              <a:gd name="connsiteX0" fmla="*/ 0 w 1272540"/>
              <a:gd name="connsiteY0" fmla="*/ 342900 h 617220"/>
              <a:gd name="connsiteX1" fmla="*/ 617220 w 1272540"/>
              <a:gd name="connsiteY1" fmla="*/ 0 h 617220"/>
              <a:gd name="connsiteX2" fmla="*/ 1234440 w 1272540"/>
              <a:gd name="connsiteY2" fmla="*/ 342900 h 617220"/>
              <a:gd name="connsiteX3" fmla="*/ 1234440 w 1272540"/>
              <a:gd name="connsiteY3" fmla="*/ 342900 h 617220"/>
              <a:gd name="connsiteX4" fmla="*/ 1188720 w 1272540"/>
              <a:gd name="connsiteY4" fmla="*/ 274320 h 617220"/>
              <a:gd name="connsiteX5" fmla="*/ 1234440 w 1272540"/>
              <a:gd name="connsiteY5" fmla="*/ 365760 h 617220"/>
              <a:gd name="connsiteX6" fmla="*/ 960120 w 1272540"/>
              <a:gd name="connsiteY6" fmla="*/ 525780 h 617220"/>
              <a:gd name="connsiteX7" fmla="*/ 960120 w 1272540"/>
              <a:gd name="connsiteY7" fmla="*/ 525780 h 617220"/>
              <a:gd name="connsiteX8" fmla="*/ 662940 w 1272540"/>
              <a:gd name="connsiteY8" fmla="*/ 617220 h 617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2540" h="617220">
                <a:moveTo>
                  <a:pt x="0" y="342900"/>
                </a:moveTo>
                <a:cubicBezTo>
                  <a:pt x="205740" y="171450"/>
                  <a:pt x="411480" y="0"/>
                  <a:pt x="617220" y="0"/>
                </a:cubicBezTo>
                <a:cubicBezTo>
                  <a:pt x="822960" y="0"/>
                  <a:pt x="1234440" y="342900"/>
                  <a:pt x="1234440" y="342900"/>
                </a:cubicBezTo>
                <a:lnTo>
                  <a:pt x="1234440" y="342900"/>
                </a:lnTo>
                <a:cubicBezTo>
                  <a:pt x="1226820" y="331470"/>
                  <a:pt x="1188720" y="270510"/>
                  <a:pt x="1188720" y="274320"/>
                </a:cubicBezTo>
                <a:cubicBezTo>
                  <a:pt x="1188720" y="278130"/>
                  <a:pt x="1272540" y="323850"/>
                  <a:pt x="1234440" y="365760"/>
                </a:cubicBezTo>
                <a:cubicBezTo>
                  <a:pt x="1196340" y="407670"/>
                  <a:pt x="960120" y="525780"/>
                  <a:pt x="960120" y="525780"/>
                </a:cubicBezTo>
                <a:lnTo>
                  <a:pt x="960120" y="525780"/>
                </a:lnTo>
                <a:lnTo>
                  <a:pt x="662940" y="61722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7" name="Isosceles Triangle 6"/>
          <p:cNvSpPr/>
          <p:nvPr/>
        </p:nvSpPr>
        <p:spPr>
          <a:xfrm>
            <a:off x="3214688" y="2000250"/>
            <a:ext cx="500062" cy="8572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7"/>
          <p:cNvSpPr/>
          <p:nvPr/>
        </p:nvSpPr>
        <p:spPr>
          <a:xfrm>
            <a:off x="3214688" y="2714625"/>
            <a:ext cx="500062" cy="3571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Cube 8"/>
          <p:cNvSpPr/>
          <p:nvPr/>
        </p:nvSpPr>
        <p:spPr>
          <a:xfrm>
            <a:off x="4143375" y="2143125"/>
            <a:ext cx="785813" cy="785813"/>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Can 9"/>
          <p:cNvSpPr/>
          <p:nvPr/>
        </p:nvSpPr>
        <p:spPr>
          <a:xfrm>
            <a:off x="5857875" y="1928813"/>
            <a:ext cx="428625" cy="1071562"/>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Can 10"/>
          <p:cNvSpPr/>
          <p:nvPr/>
        </p:nvSpPr>
        <p:spPr>
          <a:xfrm rot="1846227">
            <a:off x="7023100" y="1968500"/>
            <a:ext cx="444500" cy="104775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3" name="Straight Connector 12"/>
          <p:cNvCxnSpPr/>
          <p:nvPr/>
        </p:nvCxnSpPr>
        <p:spPr>
          <a:xfrm rot="5400000">
            <a:off x="2143125" y="2857501"/>
            <a:ext cx="1571625"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03238" y="4983163"/>
            <a:ext cx="8183562" cy="1052512"/>
          </a:xfrm>
        </p:spPr>
        <p:txBody>
          <a:bodyPr/>
          <a:lstStyle/>
          <a:p>
            <a:pPr fontAlgn="auto">
              <a:spcAft>
                <a:spcPts val="0"/>
              </a:spcAft>
              <a:defRPr/>
            </a:pPr>
            <a:endParaRPr smtClean="0">
              <a:solidFill>
                <a:schemeClr val="accent1">
                  <a:tint val="88000"/>
                  <a:satMod val="150000"/>
                </a:schemeClr>
              </a:solidFill>
            </a:endParaRPr>
          </a:p>
        </p:txBody>
      </p:sp>
      <p:sp>
        <p:nvSpPr>
          <p:cNvPr id="29699" name="Content Placeholder 2"/>
          <p:cNvSpPr>
            <a:spLocks noGrp="1"/>
          </p:cNvSpPr>
          <p:nvPr>
            <p:ph idx="1"/>
          </p:nvPr>
        </p:nvSpPr>
        <p:spPr>
          <a:xfrm>
            <a:off x="457200" y="285750"/>
            <a:ext cx="8229600" cy="5840413"/>
          </a:xfrm>
          <a:ln>
            <a:solidFill>
              <a:schemeClr val="bg1"/>
            </a:solidFill>
          </a:ln>
        </p:spPr>
        <p:txBody>
          <a:bodyPr/>
          <a:lstStyle/>
          <a:p>
            <a:pPr marL="265113" indent="-265113" algn="just">
              <a:buFont typeface="Wingdings 2" pitchFamily="18" charset="2"/>
              <a:buNone/>
            </a:pPr>
            <a:r>
              <a:rPr lang="en-US" b="1" smtClean="0"/>
              <a:t>5. Tool Matching</a:t>
            </a:r>
          </a:p>
          <a:p>
            <a:pPr marL="265113" indent="-265113" algn="just">
              <a:buFont typeface="Wingdings 2" pitchFamily="18" charset="2"/>
              <a:buNone/>
            </a:pPr>
            <a:r>
              <a:rPr lang="en-US" smtClean="0"/>
              <a:t>		Mencari gambar yang sama dengan kotak kecil sebelah kiri dari 4 option yang ada disebelah kanan. Contoh:</a:t>
            </a:r>
          </a:p>
          <a:p>
            <a:pPr marL="265113" indent="-265113" algn="just">
              <a:buFont typeface="Arial" charset="0"/>
              <a:buNone/>
            </a:pPr>
            <a:endParaRPr lang="en-US" smtClean="0"/>
          </a:p>
          <a:p>
            <a:pPr marL="265113" indent="-265113" algn="just">
              <a:buFont typeface="Arial" charset="0"/>
              <a:buNone/>
            </a:pPr>
            <a:r>
              <a:rPr lang="en-US" smtClean="0"/>
              <a:t>						</a:t>
            </a:r>
          </a:p>
          <a:p>
            <a:pPr marL="265113" indent="-265113" algn="just">
              <a:buFont typeface="Arial" charset="0"/>
              <a:buNone/>
            </a:pPr>
            <a:r>
              <a:rPr lang="en-US" smtClean="0"/>
              <a:t>			</a:t>
            </a:r>
          </a:p>
          <a:p>
            <a:pPr marL="265113" indent="-265113" algn="just">
              <a:buFont typeface="Arial" charset="0"/>
              <a:buNone/>
            </a:pPr>
            <a:r>
              <a:rPr lang="en-US" smtClean="0"/>
              <a:t>			A	B	C	D</a:t>
            </a:r>
          </a:p>
          <a:p>
            <a:pPr marL="265113" indent="-265113" algn="just">
              <a:buFont typeface="Wingdings 2" pitchFamily="18" charset="2"/>
              <a:buNone/>
            </a:pPr>
            <a:r>
              <a:rPr lang="en-US" b="1" smtClean="0"/>
              <a:t>6. Arithmatic Reason</a:t>
            </a:r>
          </a:p>
          <a:p>
            <a:pPr marL="265113" indent="-265113" algn="just">
              <a:buFont typeface="Wingdings 2" pitchFamily="18" charset="2"/>
              <a:buNone/>
            </a:pPr>
            <a:r>
              <a:rPr lang="en-US" smtClean="0"/>
              <a:t>		Semacam hitungan soal. Contoh:</a:t>
            </a:r>
          </a:p>
          <a:p>
            <a:pPr marL="265113" indent="-265113" algn="just">
              <a:buFont typeface="Wingdings 2" pitchFamily="18" charset="2"/>
              <a:buNone/>
            </a:pPr>
            <a:r>
              <a:rPr lang="en-US" smtClean="0"/>
              <a:t>	Si amat dalam ½ jam dapat berjalan kaki sejauh 1 km. berapa kiloeter dapat ia tempuh selama 8 jam?</a:t>
            </a:r>
          </a:p>
        </p:txBody>
      </p:sp>
      <p:sp>
        <p:nvSpPr>
          <p:cNvPr id="4" name="Oval 3"/>
          <p:cNvSpPr/>
          <p:nvPr/>
        </p:nvSpPr>
        <p:spPr>
          <a:xfrm>
            <a:off x="1071563" y="2643188"/>
            <a:ext cx="642937" cy="64293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Oval 4"/>
          <p:cNvSpPr/>
          <p:nvPr/>
        </p:nvSpPr>
        <p:spPr>
          <a:xfrm>
            <a:off x="1214438" y="2357438"/>
            <a:ext cx="419100" cy="34766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7" name="Straight Connector 6"/>
          <p:cNvCxnSpPr/>
          <p:nvPr/>
        </p:nvCxnSpPr>
        <p:spPr>
          <a:xfrm rot="5400000">
            <a:off x="1571625" y="2786063"/>
            <a:ext cx="1000125"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2357438" y="2357438"/>
            <a:ext cx="357187" cy="2857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9"/>
          <p:cNvSpPr/>
          <p:nvPr/>
        </p:nvSpPr>
        <p:spPr>
          <a:xfrm>
            <a:off x="2214563" y="2643188"/>
            <a:ext cx="642937" cy="642937"/>
          </a:xfrm>
          <a:prstGeom prst="ellipse">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a:p>
            <a:pPr algn="ctr" fontAlgn="auto">
              <a:spcBef>
                <a:spcPts val="0"/>
              </a:spcBef>
              <a:spcAft>
                <a:spcPts val="0"/>
              </a:spcAft>
              <a:defRPr/>
            </a:pPr>
            <a:endParaRPr lang="en-US" dirty="0"/>
          </a:p>
        </p:txBody>
      </p:sp>
      <p:sp>
        <p:nvSpPr>
          <p:cNvPr id="11" name="Oval 10"/>
          <p:cNvSpPr/>
          <p:nvPr/>
        </p:nvSpPr>
        <p:spPr>
          <a:xfrm>
            <a:off x="3143250" y="2643188"/>
            <a:ext cx="642938" cy="642937"/>
          </a:xfrm>
          <a:prstGeom prst="ellipse">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3286125" y="2428875"/>
            <a:ext cx="357188" cy="2857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Oval 12"/>
          <p:cNvSpPr/>
          <p:nvPr/>
        </p:nvSpPr>
        <p:spPr>
          <a:xfrm>
            <a:off x="4143375" y="2357438"/>
            <a:ext cx="357188" cy="2857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000500" y="2643188"/>
            <a:ext cx="642938" cy="642937"/>
          </a:xfrm>
          <a:prstGeom prst="ellipse">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929188" y="2643188"/>
            <a:ext cx="642937" cy="642937"/>
          </a:xfrm>
          <a:prstGeom prst="ellipse">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Oval 15"/>
          <p:cNvSpPr/>
          <p:nvPr/>
        </p:nvSpPr>
        <p:spPr>
          <a:xfrm>
            <a:off x="5072063" y="2428875"/>
            <a:ext cx="357187" cy="2857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8" name="Straight Connector 17"/>
          <p:cNvCxnSpPr/>
          <p:nvPr/>
        </p:nvCxnSpPr>
        <p:spPr>
          <a:xfrm rot="10800000" flipV="1">
            <a:off x="2286000" y="2714625"/>
            <a:ext cx="428625" cy="2143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0800000" flipV="1">
            <a:off x="2357438" y="2857500"/>
            <a:ext cx="428625" cy="2143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0800000" flipV="1">
            <a:off x="2428875" y="3000375"/>
            <a:ext cx="428625" cy="2143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071938" y="3143250"/>
            <a:ext cx="5000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071938" y="3000375"/>
            <a:ext cx="5000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071938" y="2857500"/>
            <a:ext cx="5000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5179218" y="2964657"/>
            <a:ext cx="5000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5036343" y="2964657"/>
            <a:ext cx="5000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4893468" y="2964657"/>
            <a:ext cx="500063"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03238" y="4983163"/>
            <a:ext cx="8183562" cy="1052512"/>
          </a:xfrm>
        </p:spPr>
        <p:txBody>
          <a:bodyPr/>
          <a:lstStyle/>
          <a:p>
            <a:pPr fontAlgn="auto">
              <a:spcAft>
                <a:spcPts val="0"/>
              </a:spcAft>
              <a:defRPr/>
            </a:pPr>
            <a:endParaRPr smtClean="0">
              <a:solidFill>
                <a:schemeClr val="accent1">
                  <a:tint val="88000"/>
                  <a:satMod val="150000"/>
                </a:schemeClr>
              </a:solidFill>
            </a:endParaRPr>
          </a:p>
        </p:txBody>
      </p:sp>
      <p:sp>
        <p:nvSpPr>
          <p:cNvPr id="30723" name="Content Placeholder 2"/>
          <p:cNvSpPr>
            <a:spLocks noGrp="1"/>
          </p:cNvSpPr>
          <p:nvPr>
            <p:ph idx="1"/>
          </p:nvPr>
        </p:nvSpPr>
        <p:spPr>
          <a:xfrm>
            <a:off x="457200" y="285750"/>
            <a:ext cx="8229600" cy="5840413"/>
          </a:xfrm>
        </p:spPr>
        <p:txBody>
          <a:bodyPr/>
          <a:lstStyle/>
          <a:p>
            <a:pPr>
              <a:buFont typeface="Wingdings 2" pitchFamily="18" charset="2"/>
              <a:buNone/>
            </a:pPr>
            <a:r>
              <a:rPr lang="en-US" b="1" smtClean="0"/>
              <a:t>7. Form Matching</a:t>
            </a:r>
          </a:p>
          <a:p>
            <a:pPr>
              <a:buFont typeface="Wingdings 2" pitchFamily="18" charset="2"/>
              <a:buNone/>
            </a:pPr>
            <a:r>
              <a:rPr lang="en-US" smtClean="0"/>
              <a:t>		Mencari pasangan gambar-gambar pada kotak sebelah kiri dan kanan. Contoh: </a:t>
            </a:r>
          </a:p>
          <a:p>
            <a:pPr>
              <a:buFont typeface="Wingdings 2" pitchFamily="18" charset="2"/>
              <a:buNone/>
            </a:pPr>
            <a:endParaRPr lang="en-US" smtClean="0"/>
          </a:p>
          <a:p>
            <a:endParaRPr lang="en-US" smtClean="0"/>
          </a:p>
          <a:p>
            <a:endParaRPr lang="en-US" smtClean="0"/>
          </a:p>
        </p:txBody>
      </p:sp>
      <p:sp>
        <p:nvSpPr>
          <p:cNvPr id="4" name="Isosceles Triangle 3"/>
          <p:cNvSpPr/>
          <p:nvPr/>
        </p:nvSpPr>
        <p:spPr>
          <a:xfrm>
            <a:off x="785813" y="2214563"/>
            <a:ext cx="785812" cy="64293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1</a:t>
            </a:r>
          </a:p>
        </p:txBody>
      </p:sp>
      <p:sp>
        <p:nvSpPr>
          <p:cNvPr id="5" name="Diamond 4"/>
          <p:cNvSpPr/>
          <p:nvPr/>
        </p:nvSpPr>
        <p:spPr>
          <a:xfrm>
            <a:off x="1714500" y="2214563"/>
            <a:ext cx="642938" cy="714375"/>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2</a:t>
            </a:r>
          </a:p>
        </p:txBody>
      </p:sp>
      <p:sp>
        <p:nvSpPr>
          <p:cNvPr id="6" name="Flowchart: Process 5"/>
          <p:cNvSpPr/>
          <p:nvPr/>
        </p:nvSpPr>
        <p:spPr>
          <a:xfrm>
            <a:off x="2500313" y="2286000"/>
            <a:ext cx="500062" cy="5715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3</a:t>
            </a:r>
          </a:p>
        </p:txBody>
      </p:sp>
      <p:sp>
        <p:nvSpPr>
          <p:cNvPr id="7" name="Parallelogram 6"/>
          <p:cNvSpPr/>
          <p:nvPr/>
        </p:nvSpPr>
        <p:spPr>
          <a:xfrm>
            <a:off x="3214688" y="2357438"/>
            <a:ext cx="571500" cy="500062"/>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4</a:t>
            </a:r>
          </a:p>
        </p:txBody>
      </p:sp>
      <p:sp>
        <p:nvSpPr>
          <p:cNvPr id="8" name="Rectangle 7"/>
          <p:cNvSpPr/>
          <p:nvPr/>
        </p:nvSpPr>
        <p:spPr>
          <a:xfrm>
            <a:off x="928688" y="3143250"/>
            <a:ext cx="428625"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5</a:t>
            </a:r>
          </a:p>
        </p:txBody>
      </p:sp>
      <p:sp>
        <p:nvSpPr>
          <p:cNvPr id="9" name="Oval 8"/>
          <p:cNvSpPr/>
          <p:nvPr/>
        </p:nvSpPr>
        <p:spPr>
          <a:xfrm>
            <a:off x="1571625" y="3143250"/>
            <a:ext cx="714375" cy="7858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6</a:t>
            </a:r>
          </a:p>
        </p:txBody>
      </p:sp>
      <p:sp>
        <p:nvSpPr>
          <p:cNvPr id="10" name="L-Shape 9"/>
          <p:cNvSpPr/>
          <p:nvPr/>
        </p:nvSpPr>
        <p:spPr>
          <a:xfrm rot="17808653">
            <a:off x="2436812" y="3213101"/>
            <a:ext cx="785813" cy="500062"/>
          </a:xfrm>
          <a:prstGeom prst="corne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7</a:t>
            </a:r>
          </a:p>
        </p:txBody>
      </p:sp>
      <p:sp>
        <p:nvSpPr>
          <p:cNvPr id="12" name="Chord 11"/>
          <p:cNvSpPr/>
          <p:nvPr/>
        </p:nvSpPr>
        <p:spPr>
          <a:xfrm rot="12524877">
            <a:off x="3249613" y="3292475"/>
            <a:ext cx="785812" cy="642938"/>
          </a:xfrm>
          <a:prstGeom prst="chor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8</a:t>
            </a:r>
          </a:p>
        </p:txBody>
      </p:sp>
      <p:cxnSp>
        <p:nvCxnSpPr>
          <p:cNvPr id="14" name="Straight Connector 13"/>
          <p:cNvCxnSpPr/>
          <p:nvPr/>
        </p:nvCxnSpPr>
        <p:spPr>
          <a:xfrm rot="5400000">
            <a:off x="3429000" y="3000375"/>
            <a:ext cx="17145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Flowchart: Process 14"/>
          <p:cNvSpPr/>
          <p:nvPr/>
        </p:nvSpPr>
        <p:spPr>
          <a:xfrm>
            <a:off x="4500563" y="2286000"/>
            <a:ext cx="500062" cy="5715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A</a:t>
            </a:r>
          </a:p>
        </p:txBody>
      </p:sp>
      <p:sp>
        <p:nvSpPr>
          <p:cNvPr id="16" name="Isosceles Triangle 15"/>
          <p:cNvSpPr/>
          <p:nvPr/>
        </p:nvSpPr>
        <p:spPr>
          <a:xfrm>
            <a:off x="5286375" y="2214563"/>
            <a:ext cx="785813" cy="64293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B</a:t>
            </a:r>
          </a:p>
        </p:txBody>
      </p:sp>
      <p:sp>
        <p:nvSpPr>
          <p:cNvPr id="18" name="Oval 17"/>
          <p:cNvSpPr/>
          <p:nvPr/>
        </p:nvSpPr>
        <p:spPr>
          <a:xfrm>
            <a:off x="6286500" y="2214563"/>
            <a:ext cx="714375" cy="7858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E</a:t>
            </a:r>
          </a:p>
        </p:txBody>
      </p:sp>
      <p:sp>
        <p:nvSpPr>
          <p:cNvPr id="19" name="Rectangle 18"/>
          <p:cNvSpPr/>
          <p:nvPr/>
        </p:nvSpPr>
        <p:spPr>
          <a:xfrm>
            <a:off x="7143750" y="2071688"/>
            <a:ext cx="428625"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F</a:t>
            </a:r>
          </a:p>
        </p:txBody>
      </p:sp>
      <p:sp>
        <p:nvSpPr>
          <p:cNvPr id="21" name="Diamond 20"/>
          <p:cNvSpPr/>
          <p:nvPr/>
        </p:nvSpPr>
        <p:spPr>
          <a:xfrm>
            <a:off x="4429125" y="3214688"/>
            <a:ext cx="642938" cy="714375"/>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C</a:t>
            </a:r>
          </a:p>
        </p:txBody>
      </p:sp>
      <p:sp>
        <p:nvSpPr>
          <p:cNvPr id="22" name="Chord 21"/>
          <p:cNvSpPr/>
          <p:nvPr/>
        </p:nvSpPr>
        <p:spPr>
          <a:xfrm rot="4008389">
            <a:off x="5200651" y="3238500"/>
            <a:ext cx="785812" cy="642937"/>
          </a:xfrm>
          <a:prstGeom prst="chor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D</a:t>
            </a:r>
          </a:p>
        </p:txBody>
      </p:sp>
      <p:sp>
        <p:nvSpPr>
          <p:cNvPr id="23" name="Parallelogram 22"/>
          <p:cNvSpPr/>
          <p:nvPr/>
        </p:nvSpPr>
        <p:spPr>
          <a:xfrm rot="17981597">
            <a:off x="6144419" y="3336132"/>
            <a:ext cx="571500" cy="500062"/>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G</a:t>
            </a:r>
          </a:p>
        </p:txBody>
      </p:sp>
      <p:sp>
        <p:nvSpPr>
          <p:cNvPr id="26" name="L-Shape 25"/>
          <p:cNvSpPr/>
          <p:nvPr/>
        </p:nvSpPr>
        <p:spPr>
          <a:xfrm rot="16200000">
            <a:off x="6865938" y="3284538"/>
            <a:ext cx="785812" cy="500062"/>
          </a:xfrm>
          <a:prstGeom prst="corne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H</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4983163"/>
            <a:ext cx="8183562" cy="1052512"/>
          </a:xfrm>
        </p:spPr>
        <p:txBody>
          <a:bodyPr/>
          <a:lstStyle/>
          <a:p>
            <a:pPr fontAlgn="auto">
              <a:spcAft>
                <a:spcPts val="0"/>
              </a:spcAft>
              <a:defRPr/>
            </a:pPr>
            <a:endParaRPr>
              <a:solidFill>
                <a:schemeClr val="accent1">
                  <a:tint val="88000"/>
                  <a:satMod val="150000"/>
                </a:schemeClr>
              </a:solidFill>
            </a:endParaRPr>
          </a:p>
        </p:txBody>
      </p:sp>
      <p:sp>
        <p:nvSpPr>
          <p:cNvPr id="31747" name="Content Placeholder 2"/>
          <p:cNvSpPr>
            <a:spLocks noGrp="1"/>
          </p:cNvSpPr>
          <p:nvPr>
            <p:ph idx="1"/>
          </p:nvPr>
        </p:nvSpPr>
        <p:spPr>
          <a:xfrm>
            <a:off x="457200" y="857250"/>
            <a:ext cx="8229600" cy="5268913"/>
          </a:xfrm>
        </p:spPr>
        <p:txBody>
          <a:bodyPr/>
          <a:lstStyle/>
          <a:p>
            <a:pPr algn="just">
              <a:buFont typeface="Wingdings 2" pitchFamily="18" charset="2"/>
              <a:buNone/>
            </a:pPr>
            <a:r>
              <a:rPr lang="en-US" b="1" smtClean="0"/>
              <a:t>8. Mark Making</a:t>
            </a:r>
          </a:p>
          <a:p>
            <a:pPr algn="just">
              <a:buFont typeface="Wingdings 2" pitchFamily="18" charset="2"/>
              <a:buNone/>
            </a:pPr>
            <a:r>
              <a:rPr lang="en-US" smtClean="0"/>
              <a:t>		Disediakan kotak, testee harus mengisi tiap-tiap kotak dengan 2 garis tegak dan 1 garis mendatar secepat-cepatnya.</a:t>
            </a:r>
          </a:p>
          <a:p>
            <a:pPr algn="just">
              <a:buFont typeface="Wingdings 2" pitchFamily="18" charset="2"/>
              <a:buNone/>
            </a:pPr>
            <a:endParaRPr lang="en-US" smtClean="0"/>
          </a:p>
          <a:p>
            <a:pPr algn="just">
              <a:buFont typeface="Wingdings 2" pitchFamily="18" charset="2"/>
              <a:buNone/>
            </a:pPr>
            <a:endParaRPr lang="en-US" smtClean="0"/>
          </a:p>
          <a:p>
            <a:pPr algn="just">
              <a:buFont typeface="Wingdings 2" pitchFamily="18" charset="2"/>
              <a:buNone/>
            </a:pPr>
            <a:r>
              <a:rPr lang="en-US" smtClean="0"/>
              <a:t>									 dst</a:t>
            </a:r>
          </a:p>
        </p:txBody>
      </p:sp>
      <p:sp>
        <p:nvSpPr>
          <p:cNvPr id="4" name="Flowchart: Process 3"/>
          <p:cNvSpPr/>
          <p:nvPr/>
        </p:nvSpPr>
        <p:spPr>
          <a:xfrm>
            <a:off x="857250" y="4071938"/>
            <a:ext cx="1357313" cy="1357312"/>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lowchart: Process 4"/>
          <p:cNvSpPr/>
          <p:nvPr/>
        </p:nvSpPr>
        <p:spPr>
          <a:xfrm>
            <a:off x="2571750" y="4071938"/>
            <a:ext cx="1357313" cy="1357312"/>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lowchart: Process 5"/>
          <p:cNvSpPr/>
          <p:nvPr/>
        </p:nvSpPr>
        <p:spPr>
          <a:xfrm>
            <a:off x="4500563" y="4071938"/>
            <a:ext cx="1357312" cy="1357312"/>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lowchart: Process 6"/>
          <p:cNvSpPr/>
          <p:nvPr/>
        </p:nvSpPr>
        <p:spPr>
          <a:xfrm>
            <a:off x="6429375" y="4071938"/>
            <a:ext cx="1357313" cy="1357312"/>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p:cNvCxnSpPr/>
          <p:nvPr/>
        </p:nvCxnSpPr>
        <p:spPr>
          <a:xfrm rot="5400000">
            <a:off x="964407" y="4679156"/>
            <a:ext cx="785812" cy="142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1116807" y="4688681"/>
            <a:ext cx="785812" cy="142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821782" y="4679156"/>
            <a:ext cx="785812" cy="142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036095" y="4679156"/>
            <a:ext cx="785812" cy="142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4679157" y="4679156"/>
            <a:ext cx="785812" cy="142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4893470" y="4679156"/>
            <a:ext cx="785812" cy="142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071563" y="5143500"/>
            <a:ext cx="7858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86313" y="5143500"/>
            <a:ext cx="7858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000375" y="5143500"/>
            <a:ext cx="785813"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503238" y="4983163"/>
            <a:ext cx="8183562" cy="1052512"/>
          </a:xfrm>
        </p:spPr>
        <p:txBody>
          <a:bodyPr/>
          <a:lstStyle/>
          <a:p>
            <a:pPr fontAlgn="auto">
              <a:spcAft>
                <a:spcPts val="0"/>
              </a:spcAft>
              <a:defRPr/>
            </a:pPr>
            <a:endParaRPr smtClean="0">
              <a:solidFill>
                <a:schemeClr val="accent1">
                  <a:tint val="88000"/>
                  <a:satMod val="150000"/>
                </a:schemeClr>
              </a:solidFill>
            </a:endParaRPr>
          </a:p>
        </p:txBody>
      </p:sp>
      <p:sp>
        <p:nvSpPr>
          <p:cNvPr id="32771" name="Content Placeholder 2"/>
          <p:cNvSpPr>
            <a:spLocks noGrp="1"/>
          </p:cNvSpPr>
          <p:nvPr>
            <p:ph idx="1"/>
          </p:nvPr>
        </p:nvSpPr>
        <p:spPr>
          <a:xfrm>
            <a:off x="457200" y="428625"/>
            <a:ext cx="8229600" cy="5697538"/>
          </a:xfrm>
        </p:spPr>
        <p:txBody>
          <a:bodyPr/>
          <a:lstStyle/>
          <a:p>
            <a:pPr algn="just">
              <a:buFont typeface="Arial" charset="0"/>
              <a:buChar char="•"/>
            </a:pPr>
            <a:r>
              <a:rPr lang="en-US" smtClean="0"/>
              <a:t>4 buah tes yang hanya berupa perform test alatnya berupa paku, papan yang telah bolong-bolong untuk memasukkan paku dan gelang-gelang kecil. Tugas testee memasukkan (assamble) atau membongkar (dissable) paku-[aku yang pakai gelang-gelang tadi kedalam/dari lubang-lubang yang ada pada papan.</a:t>
            </a:r>
          </a:p>
          <a:p>
            <a:pPr algn="just">
              <a:buFont typeface="Wingdings 2" pitchFamily="18" charset="2"/>
              <a:buNone/>
            </a:pPr>
            <a:r>
              <a:rPr lang="en-US" smtClean="0"/>
              <a:t>		Skor-skor dari tes GATB ini dimasukkan kedalam tabel. Hasilnya dapat dilihat ke bidang pekerjaan apakah seseorang dapat bekerja sesuai dengan bakatnya. Dalam tabel memuat 36 OAP (occupational Aptitude Pattern)</a:t>
            </a:r>
          </a:p>
          <a:p>
            <a:pPr algn="just">
              <a:buFont typeface="Arial" charset="0"/>
              <a:buChar char="•"/>
            </a:pP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457200" y="274638"/>
            <a:ext cx="8229600" cy="868362"/>
          </a:xfrm>
        </p:spPr>
        <p:txBody>
          <a:bodyPr/>
          <a:lstStyle/>
          <a:p>
            <a:pPr eaLnBrk="1" hangingPunct="1"/>
            <a:r>
              <a:rPr lang="en-US" sz="3000" smtClean="0"/>
              <a:t>Kelima Tes tersebut ialah</a:t>
            </a:r>
          </a:p>
        </p:txBody>
      </p:sp>
      <p:sp>
        <p:nvSpPr>
          <p:cNvPr id="13315" name="Rectangle 2"/>
          <p:cNvSpPr>
            <a:spLocks noGrp="1" noChangeArrowheads="1"/>
          </p:cNvSpPr>
          <p:nvPr>
            <p:ph sz="quarter" idx="1"/>
          </p:nvPr>
        </p:nvSpPr>
        <p:spPr>
          <a:xfrm>
            <a:off x="533400" y="1600200"/>
            <a:ext cx="8229600" cy="4830763"/>
          </a:xfrm>
        </p:spPr>
        <p:txBody>
          <a:bodyPr/>
          <a:lstStyle/>
          <a:p>
            <a:pPr eaLnBrk="1" hangingPunct="1">
              <a:buClr>
                <a:srgbClr val="000000"/>
              </a:buClr>
            </a:pPr>
            <a:r>
              <a:rPr lang="en-US" sz="2400" b="1" dirty="0" smtClean="0">
                <a:latin typeface="Segoe UI Light" pitchFamily="34" charset="0"/>
                <a:cs typeface="Times New Roman" pitchFamily="18" charset="0"/>
              </a:rPr>
              <a:t>Numerical Ability</a:t>
            </a:r>
          </a:p>
          <a:p>
            <a:pPr eaLnBrk="1" hangingPunct="1">
              <a:buClr>
                <a:srgbClr val="000000"/>
              </a:buClr>
              <a:buNone/>
            </a:pPr>
            <a:r>
              <a:rPr lang="id-ID" sz="2400" b="1" dirty="0" smtClean="0">
                <a:latin typeface="Segoe UI Light" pitchFamily="34" charset="0"/>
                <a:cs typeface="Times New Roman" pitchFamily="18" charset="0"/>
              </a:rPr>
              <a:t>    </a:t>
            </a:r>
            <a:r>
              <a:rPr lang="en-US" sz="2400" b="1" dirty="0" err="1" smtClean="0">
                <a:latin typeface="Segoe UI Light" pitchFamily="34" charset="0"/>
                <a:cs typeface="Times New Roman" pitchFamily="18" charset="0"/>
              </a:rPr>
              <a:t>Tes</a:t>
            </a:r>
            <a:r>
              <a:rPr lang="en-US" sz="2400" b="1" dirty="0" smtClean="0">
                <a:latin typeface="Segoe UI Light" pitchFamily="34" charset="0"/>
                <a:cs typeface="Times New Roman" pitchFamily="18" charset="0"/>
              </a:rPr>
              <a:t> </a:t>
            </a:r>
            <a:r>
              <a:rPr lang="en-US" sz="2400" b="1" dirty="0" err="1" smtClean="0">
                <a:latin typeface="Segoe UI Light" pitchFamily="34" charset="0"/>
                <a:cs typeface="Times New Roman" pitchFamily="18" charset="0"/>
              </a:rPr>
              <a:t>Berhitung</a:t>
            </a:r>
            <a:r>
              <a:rPr lang="en-US" sz="2400" b="1" dirty="0" smtClean="0">
                <a:latin typeface="Segoe UI Light" pitchFamily="34" charset="0"/>
                <a:cs typeface="Times New Roman" pitchFamily="18" charset="0"/>
              </a:rPr>
              <a:t> (A5)</a:t>
            </a:r>
          </a:p>
          <a:p>
            <a:pPr eaLnBrk="1" hangingPunct="1">
              <a:buClr>
                <a:srgbClr val="000000"/>
              </a:buClr>
            </a:pPr>
            <a:r>
              <a:rPr lang="en-US" sz="2400" b="1" dirty="0" smtClean="0">
                <a:latin typeface="Segoe UI Light" pitchFamily="34" charset="0"/>
                <a:cs typeface="Times New Roman" pitchFamily="18" charset="0"/>
              </a:rPr>
              <a:t>Abstract Reasoning</a:t>
            </a:r>
          </a:p>
          <a:p>
            <a:pPr eaLnBrk="1" hangingPunct="1">
              <a:buClr>
                <a:srgbClr val="000000"/>
              </a:buClr>
              <a:buNone/>
            </a:pPr>
            <a:r>
              <a:rPr lang="id-ID" sz="2400" b="1" dirty="0" smtClean="0">
                <a:latin typeface="Segoe UI Light" pitchFamily="34" charset="0"/>
                <a:cs typeface="Times New Roman" pitchFamily="18" charset="0"/>
              </a:rPr>
              <a:t>    </a:t>
            </a:r>
            <a:r>
              <a:rPr lang="en-US" sz="2400" b="1" dirty="0" err="1" smtClean="0">
                <a:latin typeface="Segoe UI Light" pitchFamily="34" charset="0"/>
                <a:cs typeface="Times New Roman" pitchFamily="18" charset="0"/>
              </a:rPr>
              <a:t>Tes</a:t>
            </a:r>
            <a:r>
              <a:rPr lang="en-US" sz="2400" b="1" dirty="0" smtClean="0">
                <a:latin typeface="Segoe UI Light" pitchFamily="34" charset="0"/>
                <a:cs typeface="Times New Roman" pitchFamily="18" charset="0"/>
              </a:rPr>
              <a:t> </a:t>
            </a:r>
            <a:r>
              <a:rPr lang="en-US" sz="2400" b="1" dirty="0" err="1" smtClean="0">
                <a:latin typeface="Segoe UI Light" pitchFamily="34" charset="0"/>
                <a:cs typeface="Times New Roman" pitchFamily="18" charset="0"/>
              </a:rPr>
              <a:t>Penalaran</a:t>
            </a:r>
            <a:r>
              <a:rPr lang="en-US" sz="2400" b="1" dirty="0" smtClean="0">
                <a:latin typeface="Segoe UI Light" pitchFamily="34" charset="0"/>
                <a:cs typeface="Times New Roman" pitchFamily="18" charset="0"/>
              </a:rPr>
              <a:t> (A3)</a:t>
            </a:r>
          </a:p>
          <a:p>
            <a:pPr eaLnBrk="1" hangingPunct="1">
              <a:buClr>
                <a:srgbClr val="000000"/>
              </a:buClr>
            </a:pPr>
            <a:r>
              <a:rPr lang="en-US" sz="2400" b="1" dirty="0" smtClean="0">
                <a:latin typeface="Segoe UI Light" pitchFamily="34" charset="0"/>
                <a:cs typeface="Times New Roman" pitchFamily="18" charset="0"/>
              </a:rPr>
              <a:t>Space Relation</a:t>
            </a:r>
          </a:p>
          <a:p>
            <a:pPr eaLnBrk="1" hangingPunct="1">
              <a:buClr>
                <a:srgbClr val="000000"/>
              </a:buClr>
              <a:buNone/>
            </a:pPr>
            <a:r>
              <a:rPr lang="id-ID" sz="2400" b="1" dirty="0" smtClean="0">
                <a:latin typeface="Segoe UI Light" pitchFamily="34" charset="0"/>
                <a:cs typeface="Times New Roman" pitchFamily="18" charset="0"/>
              </a:rPr>
              <a:t>    </a:t>
            </a:r>
            <a:r>
              <a:rPr lang="en-US" sz="2400" b="1" dirty="0" err="1" smtClean="0">
                <a:latin typeface="Segoe UI Light" pitchFamily="34" charset="0"/>
                <a:cs typeface="Times New Roman" pitchFamily="18" charset="0"/>
              </a:rPr>
              <a:t>Tes</a:t>
            </a:r>
            <a:r>
              <a:rPr lang="en-US" sz="2400" b="1" dirty="0" smtClean="0">
                <a:latin typeface="Segoe UI Light" pitchFamily="34" charset="0"/>
                <a:cs typeface="Times New Roman" pitchFamily="18" charset="0"/>
              </a:rPr>
              <a:t> </a:t>
            </a:r>
            <a:r>
              <a:rPr lang="en-US" sz="2400" b="1" dirty="0" err="1" smtClean="0">
                <a:latin typeface="Segoe UI Light" pitchFamily="34" charset="0"/>
                <a:cs typeface="Times New Roman" pitchFamily="18" charset="0"/>
              </a:rPr>
              <a:t>Pola</a:t>
            </a:r>
            <a:r>
              <a:rPr lang="en-US" sz="2400" b="1" dirty="0" smtClean="0">
                <a:latin typeface="Segoe UI Light" pitchFamily="34" charset="0"/>
                <a:cs typeface="Times New Roman" pitchFamily="18" charset="0"/>
              </a:rPr>
              <a:t> (B3/C5)</a:t>
            </a:r>
          </a:p>
          <a:p>
            <a:pPr eaLnBrk="1" hangingPunct="1">
              <a:buClr>
                <a:srgbClr val="000000"/>
              </a:buClr>
            </a:pPr>
            <a:r>
              <a:rPr lang="en-US" sz="2400" b="1" dirty="0" smtClean="0">
                <a:latin typeface="Segoe UI Light" pitchFamily="34" charset="0"/>
                <a:cs typeface="Times New Roman" pitchFamily="18" charset="0"/>
              </a:rPr>
              <a:t>Mechanical Reasoning</a:t>
            </a:r>
          </a:p>
          <a:p>
            <a:pPr eaLnBrk="1" hangingPunct="1">
              <a:buClr>
                <a:srgbClr val="000000"/>
              </a:buClr>
              <a:buNone/>
            </a:pPr>
            <a:r>
              <a:rPr lang="id-ID" sz="2400" b="1" dirty="0" smtClean="0">
                <a:latin typeface="Segoe UI Light" pitchFamily="34" charset="0"/>
                <a:cs typeface="Times New Roman" pitchFamily="18" charset="0"/>
              </a:rPr>
              <a:t>    </a:t>
            </a:r>
            <a:r>
              <a:rPr lang="en-US" sz="2400" b="1" dirty="0" err="1" smtClean="0">
                <a:latin typeface="Segoe UI Light" pitchFamily="34" charset="0"/>
                <a:cs typeface="Times New Roman" pitchFamily="18" charset="0"/>
              </a:rPr>
              <a:t>Tes</a:t>
            </a:r>
            <a:r>
              <a:rPr lang="en-US" sz="2400" b="1" dirty="0" smtClean="0">
                <a:latin typeface="Segoe UI Light" pitchFamily="34" charset="0"/>
                <a:cs typeface="Times New Roman" pitchFamily="18" charset="0"/>
              </a:rPr>
              <a:t> </a:t>
            </a:r>
            <a:r>
              <a:rPr lang="en-US" sz="2400" b="1" dirty="0" err="1" smtClean="0">
                <a:latin typeface="Segoe UI Light" pitchFamily="34" charset="0"/>
                <a:cs typeface="Times New Roman" pitchFamily="18" charset="0"/>
              </a:rPr>
              <a:t>Pengertian</a:t>
            </a:r>
            <a:r>
              <a:rPr lang="en-US" sz="2400" b="1" dirty="0" smtClean="0">
                <a:latin typeface="Segoe UI Light" pitchFamily="34" charset="0"/>
                <a:cs typeface="Times New Roman" pitchFamily="18" charset="0"/>
              </a:rPr>
              <a:t> </a:t>
            </a:r>
            <a:r>
              <a:rPr lang="en-US" sz="2400" b="1" dirty="0" err="1" smtClean="0">
                <a:latin typeface="Segoe UI Light" pitchFamily="34" charset="0"/>
                <a:cs typeface="Times New Roman" pitchFamily="18" charset="0"/>
              </a:rPr>
              <a:t>Mekanik</a:t>
            </a:r>
            <a:r>
              <a:rPr lang="en-US" sz="2400" b="1" dirty="0" smtClean="0">
                <a:latin typeface="Segoe UI Light" pitchFamily="34" charset="0"/>
                <a:cs typeface="Times New Roman" pitchFamily="18" charset="0"/>
              </a:rPr>
              <a:t> (C4)</a:t>
            </a:r>
          </a:p>
          <a:p>
            <a:pPr eaLnBrk="1" hangingPunct="1">
              <a:buClr>
                <a:srgbClr val="000000"/>
              </a:buClr>
            </a:pPr>
            <a:r>
              <a:rPr lang="en-US" sz="2400" b="1" dirty="0" smtClean="0">
                <a:latin typeface="Segoe UI Light" pitchFamily="34" charset="0"/>
                <a:cs typeface="Times New Roman" pitchFamily="18" charset="0"/>
              </a:rPr>
              <a:t>Clerical Speed and Accuracy</a:t>
            </a:r>
          </a:p>
          <a:p>
            <a:pPr eaLnBrk="1" hangingPunct="1">
              <a:buClr>
                <a:srgbClr val="000000"/>
              </a:buClr>
              <a:buNone/>
            </a:pPr>
            <a:r>
              <a:rPr lang="id-ID" sz="2400" b="1" dirty="0" smtClean="0">
                <a:latin typeface="Segoe UI Light" pitchFamily="34" charset="0"/>
                <a:cs typeface="Times New Roman" pitchFamily="18" charset="0"/>
              </a:rPr>
              <a:t>    </a:t>
            </a:r>
            <a:r>
              <a:rPr lang="en-US" sz="2400" b="1" dirty="0" err="1" smtClean="0">
                <a:latin typeface="Segoe UI Light" pitchFamily="34" charset="0"/>
                <a:cs typeface="Times New Roman" pitchFamily="18" charset="0"/>
              </a:rPr>
              <a:t>Tes</a:t>
            </a:r>
            <a:r>
              <a:rPr lang="en-US" sz="2400" b="1" dirty="0" smtClean="0">
                <a:latin typeface="Segoe UI Light" pitchFamily="34" charset="0"/>
                <a:cs typeface="Times New Roman" pitchFamily="18" charset="0"/>
              </a:rPr>
              <a:t> </a:t>
            </a:r>
            <a:r>
              <a:rPr lang="en-US" sz="2400" b="1" dirty="0" err="1" smtClean="0">
                <a:latin typeface="Segoe UI Light" pitchFamily="34" charset="0"/>
                <a:cs typeface="Times New Roman" pitchFamily="18" charset="0"/>
              </a:rPr>
              <a:t>Cepat</a:t>
            </a:r>
            <a:r>
              <a:rPr lang="en-US" sz="2400" b="1" dirty="0" smtClean="0">
                <a:latin typeface="Segoe UI Light" pitchFamily="34" charset="0"/>
                <a:cs typeface="Times New Roman" pitchFamily="18" charset="0"/>
              </a:rPr>
              <a:t> </a:t>
            </a:r>
            <a:r>
              <a:rPr lang="en-US" sz="2400" b="1" dirty="0" err="1" smtClean="0">
                <a:latin typeface="Segoe UI Light" pitchFamily="34" charset="0"/>
                <a:cs typeface="Times New Roman" pitchFamily="18" charset="0"/>
              </a:rPr>
              <a:t>Teliti</a:t>
            </a:r>
            <a:r>
              <a:rPr lang="en-US" sz="2400" b="1" dirty="0" smtClean="0">
                <a:latin typeface="Segoe UI Light" pitchFamily="34" charset="0"/>
                <a:cs typeface="Times New Roman" pitchFamily="18" charset="0"/>
              </a:rPr>
              <a:t> (D4)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457200" y="274638"/>
            <a:ext cx="8229600" cy="1020762"/>
          </a:xfrm>
        </p:spPr>
        <p:txBody>
          <a:bodyPr/>
          <a:lstStyle/>
          <a:p>
            <a:pPr eaLnBrk="1" hangingPunct="1"/>
            <a:r>
              <a:rPr lang="en-US" sz="2400" smtClean="0">
                <a:latin typeface="Times New Roman" pitchFamily="18" charset="0"/>
                <a:cs typeface="Times New Roman" pitchFamily="18" charset="0"/>
              </a:rPr>
              <a:t>Cara penyajian tes ini dapat dilakukan secara individual maupun klasikal</a:t>
            </a:r>
          </a:p>
        </p:txBody>
      </p:sp>
      <p:sp>
        <p:nvSpPr>
          <p:cNvPr id="3075" name="Rectangle 2"/>
          <p:cNvSpPr>
            <a:spLocks noGrp="1" noChangeArrowheads="1"/>
          </p:cNvSpPr>
          <p:nvPr>
            <p:ph sz="quarter" idx="1"/>
          </p:nvPr>
        </p:nvSpPr>
        <p:spPr>
          <a:xfrm>
            <a:off x="457200" y="1447800"/>
            <a:ext cx="8229600" cy="5105400"/>
          </a:xfrm>
        </p:spPr>
        <p:txBody>
          <a:bodyPr rtlCol="0">
            <a:noAutofit/>
          </a:bodyPr>
          <a:lstStyle/>
          <a:p>
            <a:pPr marL="0" indent="0" algn="just" eaLnBrk="1" fontAlgn="auto" hangingPunct="1">
              <a:spcAft>
                <a:spcPts val="0"/>
              </a:spcAft>
              <a:buClr>
                <a:schemeClr val="bg1">
                  <a:lumMod val="95000"/>
                </a:schemeClr>
              </a:buClr>
              <a:buFontTx/>
              <a:buNone/>
              <a:defRPr/>
            </a:pPr>
            <a:r>
              <a:rPr lang="id-ID" sz="2400" b="1" i="1" dirty="0" smtClean="0">
                <a:effectLst>
                  <a:outerShdw blurRad="38100" dist="38100" dir="2700000" algn="tl">
                    <a:srgbClr val="000000">
                      <a:alpha val="43137"/>
                    </a:srgbClr>
                  </a:outerShdw>
                </a:effectLst>
                <a:latin typeface="+mj-lt"/>
                <a:cs typeface="Times New Roman" pitchFamily="18" charset="0"/>
              </a:rPr>
              <a:t>1. </a:t>
            </a:r>
            <a:r>
              <a:rPr lang="en-US" sz="2400" b="1" i="1" dirty="0" smtClean="0">
                <a:effectLst>
                  <a:outerShdw blurRad="38100" dist="38100" dir="2700000" algn="tl">
                    <a:srgbClr val="000000">
                      <a:alpha val="43137"/>
                    </a:srgbClr>
                  </a:outerShdw>
                </a:effectLst>
                <a:latin typeface="+mj-lt"/>
                <a:cs typeface="Times New Roman" pitchFamily="18" charset="0"/>
              </a:rPr>
              <a:t>Verbal Reasoning</a:t>
            </a:r>
          </a:p>
          <a:p>
            <a:pPr marL="0" indent="0" algn="just" eaLnBrk="1" fontAlgn="auto" hangingPunct="1">
              <a:spcAft>
                <a:spcPts val="0"/>
              </a:spcAft>
              <a:buClr>
                <a:schemeClr val="bg1">
                  <a:lumMod val="95000"/>
                </a:schemeClr>
              </a:buClr>
              <a:buFontTx/>
              <a:buNone/>
              <a:defRPr/>
            </a:pPr>
            <a:r>
              <a:rPr lang="en-US" sz="2400" b="1" dirty="0" err="1" smtClean="0">
                <a:effectLst>
                  <a:outerShdw blurRad="38100" dist="38100" dir="2700000" algn="tl">
                    <a:srgbClr val="000000">
                      <a:alpha val="43137"/>
                    </a:srgbClr>
                  </a:outerShdw>
                </a:effectLst>
                <a:latin typeface="+mj-lt"/>
                <a:cs typeface="Times New Roman" pitchFamily="18" charset="0"/>
              </a:rPr>
              <a:t>Tujuan</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mengukur</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kemampuan</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seseorang</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dalam</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mengabstraksikan</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sa</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atau</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membuat</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sa</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generalisasi</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dan</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berpikir</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secara</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konstruktif</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dan</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tidak</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hanya</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mengukur</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dalam</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kelancaran</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menggunakan</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kata-kata</a:t>
            </a:r>
            <a:r>
              <a:rPr lang="en-US" sz="2400" b="1" dirty="0" smtClean="0">
                <a:effectLst>
                  <a:outerShdw blurRad="38100" dist="38100" dir="2700000" algn="tl">
                    <a:srgbClr val="000000">
                      <a:alpha val="43137"/>
                    </a:srgbClr>
                  </a:outerShdw>
                </a:effectLst>
                <a:latin typeface="+mj-lt"/>
                <a:cs typeface="Times New Roman" pitchFamily="18" charset="0"/>
              </a:rPr>
              <a:t>.</a:t>
            </a:r>
            <a:endParaRPr lang="en-US" sz="2400" b="1" u="sng" dirty="0" smtClean="0">
              <a:effectLst>
                <a:outerShdw blurRad="38100" dist="38100" dir="2700000" algn="tl">
                  <a:srgbClr val="000000">
                    <a:alpha val="43137"/>
                  </a:srgbClr>
                </a:outerShdw>
              </a:effectLst>
              <a:latin typeface="+mj-lt"/>
              <a:cs typeface="Times New Roman" pitchFamily="18" charset="0"/>
            </a:endParaRPr>
          </a:p>
          <a:p>
            <a:pPr marL="0" indent="0" algn="just" eaLnBrk="1" fontAlgn="auto" hangingPunct="1">
              <a:spcAft>
                <a:spcPts val="0"/>
              </a:spcAft>
              <a:buClr>
                <a:schemeClr val="bg1">
                  <a:lumMod val="95000"/>
                </a:schemeClr>
              </a:buClr>
              <a:buFontTx/>
              <a:buNone/>
              <a:defRPr/>
            </a:pPr>
            <a:endParaRPr lang="id-ID" sz="2400" b="1" u="sng" dirty="0" smtClean="0">
              <a:effectLst>
                <a:outerShdw blurRad="38100" dist="38100" dir="2700000" algn="tl">
                  <a:srgbClr val="000000">
                    <a:alpha val="43137"/>
                  </a:srgbClr>
                </a:outerShdw>
              </a:effectLst>
              <a:latin typeface="+mj-lt"/>
              <a:cs typeface="Times New Roman" pitchFamily="18" charset="0"/>
            </a:endParaRPr>
          </a:p>
          <a:p>
            <a:pPr marL="0" indent="0" algn="just" eaLnBrk="1" fontAlgn="auto" hangingPunct="1">
              <a:spcAft>
                <a:spcPts val="0"/>
              </a:spcAft>
              <a:buClr>
                <a:schemeClr val="bg1">
                  <a:lumMod val="95000"/>
                </a:schemeClr>
              </a:buClr>
              <a:buFontTx/>
              <a:buNone/>
              <a:defRPr/>
            </a:pPr>
            <a:r>
              <a:rPr lang="id-ID" sz="2400" b="1" i="1" dirty="0" smtClean="0">
                <a:effectLst>
                  <a:outerShdw blurRad="38100" dist="38100" dir="2700000" algn="tl">
                    <a:srgbClr val="000000">
                      <a:alpha val="43137"/>
                    </a:srgbClr>
                  </a:outerShdw>
                </a:effectLst>
                <a:latin typeface="+mj-lt"/>
                <a:cs typeface="Times New Roman" pitchFamily="18" charset="0"/>
              </a:rPr>
              <a:t>2. </a:t>
            </a:r>
            <a:r>
              <a:rPr lang="en-US" sz="2400" b="1" i="1" dirty="0" smtClean="0">
                <a:effectLst>
                  <a:outerShdw blurRad="38100" dist="38100" dir="2700000" algn="tl">
                    <a:srgbClr val="000000">
                      <a:alpha val="43137"/>
                    </a:srgbClr>
                  </a:outerShdw>
                </a:effectLst>
                <a:latin typeface="+mj-lt"/>
                <a:cs typeface="Times New Roman" pitchFamily="18" charset="0"/>
              </a:rPr>
              <a:t>Numerical Ability (</a:t>
            </a:r>
            <a:r>
              <a:rPr lang="en-US" sz="2400" b="1" i="1" dirty="0" err="1" smtClean="0">
                <a:effectLst>
                  <a:outerShdw blurRad="38100" dist="38100" dir="2700000" algn="tl">
                    <a:srgbClr val="000000">
                      <a:alpha val="43137"/>
                    </a:srgbClr>
                  </a:outerShdw>
                </a:effectLst>
                <a:latin typeface="+mj-lt"/>
                <a:cs typeface="Times New Roman" pitchFamily="18" charset="0"/>
              </a:rPr>
              <a:t>Tes</a:t>
            </a:r>
            <a:r>
              <a:rPr lang="en-US" sz="2400" b="1" i="1" dirty="0" smtClean="0">
                <a:effectLst>
                  <a:outerShdw blurRad="38100" dist="38100" dir="2700000" algn="tl">
                    <a:srgbClr val="000000">
                      <a:alpha val="43137"/>
                    </a:srgbClr>
                  </a:outerShdw>
                </a:effectLst>
                <a:latin typeface="+mj-lt"/>
                <a:cs typeface="Times New Roman" pitchFamily="18" charset="0"/>
              </a:rPr>
              <a:t> </a:t>
            </a:r>
            <a:r>
              <a:rPr lang="en-US" sz="2400" b="1" i="1" dirty="0" err="1" smtClean="0">
                <a:effectLst>
                  <a:outerShdw blurRad="38100" dist="38100" dir="2700000" algn="tl">
                    <a:srgbClr val="000000">
                      <a:alpha val="43137"/>
                    </a:srgbClr>
                  </a:outerShdw>
                </a:effectLst>
                <a:latin typeface="+mj-lt"/>
                <a:cs typeface="Times New Roman" pitchFamily="18" charset="0"/>
              </a:rPr>
              <a:t>Berhitung</a:t>
            </a:r>
            <a:r>
              <a:rPr lang="en-US" sz="2400" b="1" i="1" dirty="0" smtClean="0">
                <a:effectLst>
                  <a:outerShdw blurRad="38100" dist="38100" dir="2700000" algn="tl">
                    <a:srgbClr val="000000">
                      <a:alpha val="43137"/>
                    </a:srgbClr>
                  </a:outerShdw>
                </a:effectLst>
                <a:latin typeface="+mj-lt"/>
                <a:cs typeface="Times New Roman" pitchFamily="18" charset="0"/>
              </a:rPr>
              <a:t>)</a:t>
            </a:r>
          </a:p>
          <a:p>
            <a:pPr marL="0" indent="0" algn="just" eaLnBrk="1" fontAlgn="auto" hangingPunct="1">
              <a:spcAft>
                <a:spcPts val="0"/>
              </a:spcAft>
              <a:buClr>
                <a:schemeClr val="bg1">
                  <a:lumMod val="95000"/>
                </a:schemeClr>
              </a:buClr>
              <a:buFontTx/>
              <a:buNone/>
              <a:defRPr/>
            </a:pPr>
            <a:r>
              <a:rPr lang="en-US" sz="2400" b="1" dirty="0" err="1" smtClean="0">
                <a:effectLst>
                  <a:outerShdw blurRad="38100" dist="38100" dir="2700000" algn="tl">
                    <a:srgbClr val="000000">
                      <a:alpha val="43137"/>
                    </a:srgbClr>
                  </a:outerShdw>
                </a:effectLst>
                <a:latin typeface="+mj-lt"/>
                <a:cs typeface="Times New Roman" pitchFamily="18" charset="0"/>
              </a:rPr>
              <a:t>Tujuan</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untuk</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melakukan</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prediksi</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dalam</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u="sng" dirty="0" err="1" smtClean="0">
                <a:effectLst>
                  <a:outerShdw blurRad="38100" dist="38100" dir="2700000" algn="tl">
                    <a:srgbClr val="000000">
                      <a:alpha val="43137"/>
                    </a:srgbClr>
                  </a:outerShdw>
                </a:effectLst>
                <a:latin typeface="+mj-lt"/>
                <a:cs typeface="Times New Roman" pitchFamily="18" charset="0"/>
              </a:rPr>
              <a:t>bidang</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u="sng" dirty="0" err="1" smtClean="0">
                <a:effectLst>
                  <a:outerShdw blurRad="38100" dist="38100" dir="2700000" algn="tl">
                    <a:srgbClr val="000000">
                      <a:alpha val="43137"/>
                    </a:srgbClr>
                  </a:outerShdw>
                </a:effectLst>
                <a:latin typeface="+mj-lt"/>
                <a:cs typeface="Times New Roman" pitchFamily="18" charset="0"/>
              </a:rPr>
              <a:t>pendidikan</a:t>
            </a:r>
            <a:r>
              <a:rPr lang="en-US" sz="2400" b="1" u="sng" dirty="0" smtClean="0">
                <a:effectLst>
                  <a:outerShdw blurRad="38100" dist="38100" dir="2700000" algn="tl">
                    <a:srgbClr val="000000">
                      <a:alpha val="43137"/>
                    </a:srgbClr>
                  </a:outerShdw>
                </a:effectLst>
                <a:latin typeface="+mj-lt"/>
                <a:cs typeface="Times New Roman" pitchFamily="18" charset="0"/>
              </a:rPr>
              <a:t>,</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meliputi</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matematika</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fisika</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kimia</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teknik</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ilmu</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sosial</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bahasa</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inggris</a:t>
            </a:r>
            <a:r>
              <a:rPr lang="en-US" sz="2400" b="1" dirty="0" smtClean="0">
                <a:effectLst>
                  <a:outerShdw blurRad="38100" dist="38100" dir="2700000" algn="tl">
                    <a:srgbClr val="000000">
                      <a:alpha val="43137"/>
                    </a:srgbClr>
                  </a:outerShdw>
                </a:effectLst>
                <a:latin typeface="+mj-lt"/>
                <a:cs typeface="Times New Roman" pitchFamily="18" charset="0"/>
              </a:rPr>
              <a:t> (+ </a:t>
            </a:r>
            <a:r>
              <a:rPr lang="en-US" sz="2400" b="1" dirty="0" err="1" smtClean="0">
                <a:effectLst>
                  <a:outerShdw blurRad="38100" dist="38100" dir="2700000" algn="tl">
                    <a:srgbClr val="000000">
                      <a:alpha val="43137"/>
                    </a:srgbClr>
                  </a:outerShdw>
                </a:effectLst>
                <a:latin typeface="+mj-lt"/>
                <a:cs typeface="Times New Roman" pitchFamily="18" charset="0"/>
              </a:rPr>
              <a:t>subtes</a:t>
            </a:r>
            <a:r>
              <a:rPr lang="en-US" sz="2400" b="1" dirty="0" smtClean="0">
                <a:effectLst>
                  <a:outerShdw blurRad="38100" dist="38100" dir="2700000" algn="tl">
                    <a:srgbClr val="000000">
                      <a:alpha val="43137"/>
                    </a:srgbClr>
                  </a:outerShdw>
                </a:effectLst>
                <a:latin typeface="+mj-lt"/>
                <a:cs typeface="Times New Roman" pitchFamily="18" charset="0"/>
              </a:rPr>
              <a:t> Verbal Reasoning </a:t>
            </a:r>
            <a:r>
              <a:rPr lang="en-US" sz="2400" b="1" dirty="0" err="1" smtClean="0">
                <a:effectLst>
                  <a:outerShdw blurRad="38100" dist="38100" dir="2700000" algn="tl">
                    <a:srgbClr val="000000">
                      <a:alpha val="43137"/>
                    </a:srgbClr>
                  </a:outerShdw>
                </a:effectLst>
                <a:latin typeface="+mj-lt"/>
                <a:cs typeface="Times New Roman" pitchFamily="18" charset="0"/>
              </a:rPr>
              <a:t>dan</a:t>
            </a:r>
            <a:r>
              <a:rPr lang="en-US" sz="2400" b="1" dirty="0" smtClean="0">
                <a:effectLst>
                  <a:outerShdw blurRad="38100" dist="38100" dir="2700000" algn="tl">
                    <a:srgbClr val="000000">
                      <a:alpha val="43137"/>
                    </a:srgbClr>
                  </a:outerShdw>
                </a:effectLst>
                <a:latin typeface="+mj-lt"/>
                <a:cs typeface="Times New Roman" pitchFamily="18" charset="0"/>
              </a:rPr>
              <a:t> Language Usage Part I </a:t>
            </a:r>
            <a:r>
              <a:rPr lang="en-US" sz="2400" b="1" dirty="0" err="1" smtClean="0">
                <a:effectLst>
                  <a:outerShdw blurRad="38100" dist="38100" dir="2700000" algn="tl">
                    <a:srgbClr val="000000">
                      <a:alpha val="43137"/>
                    </a:srgbClr>
                  </a:outerShdw>
                </a:effectLst>
                <a:latin typeface="+mj-lt"/>
                <a:cs typeface="Times New Roman" pitchFamily="18" charset="0"/>
              </a:rPr>
              <a:t>dan</a:t>
            </a:r>
            <a:r>
              <a:rPr lang="en-US" sz="2400" b="1" dirty="0" smtClean="0">
                <a:effectLst>
                  <a:outerShdw blurRad="38100" dist="38100" dir="2700000" algn="tl">
                    <a:srgbClr val="000000">
                      <a:alpha val="43137"/>
                    </a:srgbClr>
                  </a:outerShdw>
                </a:effectLst>
                <a:latin typeface="+mj-lt"/>
                <a:cs typeface="Times New Roman" pitchFamily="18" charset="0"/>
              </a:rPr>
              <a:t> II); </a:t>
            </a:r>
            <a:r>
              <a:rPr lang="en-US" sz="2400" b="1" u="sng" dirty="0" err="1" smtClean="0">
                <a:effectLst>
                  <a:outerShdw blurRad="38100" dist="38100" dir="2700000" algn="tl">
                    <a:srgbClr val="000000">
                      <a:alpha val="43137"/>
                    </a:srgbClr>
                  </a:outerShdw>
                </a:effectLst>
                <a:latin typeface="+mj-lt"/>
                <a:cs typeface="Times New Roman" pitchFamily="18" charset="0"/>
              </a:rPr>
              <a:t>bidang</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u="sng" dirty="0" err="1" smtClean="0">
                <a:effectLst>
                  <a:outerShdw blurRad="38100" dist="38100" dir="2700000" algn="tl">
                    <a:srgbClr val="000000">
                      <a:alpha val="43137"/>
                    </a:srgbClr>
                  </a:outerShdw>
                </a:effectLst>
                <a:latin typeface="+mj-lt"/>
                <a:cs typeface="Times New Roman" pitchFamily="18" charset="0"/>
              </a:rPr>
              <a:t>pekerjaan</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adalah</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meliputi</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asisten</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laboratorium</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tata</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buku</a:t>
            </a:r>
            <a:r>
              <a:rPr lang="en-US" sz="2400" b="1" dirty="0" smtClean="0">
                <a:effectLst>
                  <a:outerShdw blurRad="38100" dist="38100" dir="2700000" algn="tl">
                    <a:srgbClr val="000000">
                      <a:alpha val="43137"/>
                    </a:srgbClr>
                  </a:outerShdw>
                </a:effectLst>
                <a:latin typeface="+mj-lt"/>
                <a:cs typeface="Times New Roman" pitchFamily="18" charset="0"/>
              </a:rPr>
              <a:t>, </a:t>
            </a:r>
            <a:r>
              <a:rPr lang="en-US" sz="2400" b="1" dirty="0" err="1" smtClean="0">
                <a:effectLst>
                  <a:outerShdw blurRad="38100" dist="38100" dir="2700000" algn="tl">
                    <a:srgbClr val="000000">
                      <a:alpha val="43137"/>
                    </a:srgbClr>
                  </a:outerShdw>
                </a:effectLst>
                <a:latin typeface="+mj-lt"/>
                <a:cs typeface="Times New Roman" pitchFamily="18" charset="0"/>
              </a:rPr>
              <a:t>statistik</a:t>
            </a:r>
            <a:r>
              <a:rPr lang="en-US" sz="2400" b="1" dirty="0" smtClean="0">
                <a:effectLst>
                  <a:outerShdw blurRad="38100" dist="38100" dir="2700000" algn="tl">
                    <a:srgbClr val="000000">
                      <a:alpha val="43137"/>
                    </a:srgbClr>
                  </a:outerShdw>
                </a:effectLst>
                <a:latin typeface="+mj-lt"/>
                <a:cs typeface="Times New Roman" pitchFamily="18" charset="0"/>
              </a:rPr>
              <a:t>.</a:t>
            </a:r>
          </a:p>
          <a:p>
            <a:pPr marL="0" indent="0" algn="just" eaLnBrk="1" fontAlgn="auto" hangingPunct="1">
              <a:spcAft>
                <a:spcPts val="0"/>
              </a:spcAft>
              <a:buClr>
                <a:schemeClr val="bg1">
                  <a:lumMod val="95000"/>
                </a:schemeClr>
              </a:buClr>
              <a:buFontTx/>
              <a:buNone/>
              <a:defRPr/>
            </a:pPr>
            <a:endParaRPr lang="id-ID" sz="2400" b="1" dirty="0" smtClean="0">
              <a:effectLst>
                <a:outerShdw blurRad="38100" dist="38100" dir="2700000" algn="tl">
                  <a:srgbClr val="000000">
                    <a:alpha val="43137"/>
                  </a:srgbClr>
                </a:outerShdw>
              </a:effectLst>
              <a:latin typeface="+mj-lt"/>
              <a:cs typeface="Times New Roman" pitchFamily="18" charset="0"/>
            </a:endParaRPr>
          </a:p>
          <a:p>
            <a:pPr marL="0" indent="0" algn="just" eaLnBrk="1" fontAlgn="auto" hangingPunct="1">
              <a:spcAft>
                <a:spcPts val="0"/>
              </a:spcAft>
              <a:buClr>
                <a:schemeClr val="bg1">
                  <a:lumMod val="95000"/>
                </a:schemeClr>
              </a:buClr>
              <a:buFontTx/>
              <a:buNone/>
              <a:defRPr/>
            </a:pPr>
            <a:r>
              <a:rPr lang="en-US" sz="2400" b="1" dirty="0" smtClean="0">
                <a:effectLst>
                  <a:outerShdw blurRad="38100" dist="38100" dir="2700000" algn="tl">
                    <a:srgbClr val="000000">
                      <a:alpha val="43137"/>
                    </a:srgbClr>
                  </a:outerShdw>
                </a:effectLst>
                <a:latin typeface="+mj-lt"/>
                <a:cs typeface="Times New Roman" pitchFamily="18"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6019800"/>
          </a:xfrm>
        </p:spPr>
        <p:txBody>
          <a:bodyPr rtlCol="0">
            <a:normAutofit lnSpcReduction="10000"/>
          </a:bodyPr>
          <a:lstStyle/>
          <a:p>
            <a:pPr marL="0" indent="0" algn="just" eaLnBrk="1" fontAlgn="auto" hangingPunct="1">
              <a:spcAft>
                <a:spcPts val="0"/>
              </a:spcAft>
              <a:buClr>
                <a:schemeClr val="bg1">
                  <a:lumMod val="95000"/>
                </a:schemeClr>
              </a:buClr>
              <a:buFont typeface="Arial" pitchFamily="34" charset="0"/>
              <a:buNone/>
              <a:defRPr/>
            </a:pPr>
            <a:r>
              <a:rPr lang="en-US" sz="2400" b="1" dirty="0" err="1" smtClean="0">
                <a:latin typeface="+mj-lt"/>
                <a:cs typeface="Times New Roman" pitchFamily="18" charset="0"/>
              </a:rPr>
              <a:t>Bentuk</a:t>
            </a:r>
            <a:r>
              <a:rPr lang="en-US" sz="2400" b="1" dirty="0" smtClean="0">
                <a:latin typeface="+mj-lt"/>
                <a:cs typeface="Times New Roman" pitchFamily="18" charset="0"/>
              </a:rPr>
              <a:t> yang </a:t>
            </a:r>
            <a:r>
              <a:rPr lang="en-US" sz="2400" b="1" dirty="0" err="1" smtClean="0">
                <a:latin typeface="+mj-lt"/>
                <a:cs typeface="Times New Roman" pitchFamily="18" charset="0"/>
              </a:rPr>
              <a:t>tersedia</a:t>
            </a:r>
            <a:r>
              <a:rPr lang="en-US" sz="2400" b="1" dirty="0" smtClean="0">
                <a:latin typeface="+mj-lt"/>
                <a:cs typeface="Times New Roman" pitchFamily="18" charset="0"/>
              </a:rPr>
              <a:t>: </a:t>
            </a:r>
            <a:r>
              <a:rPr lang="en-US" sz="2400" b="1" dirty="0" err="1" smtClean="0">
                <a:latin typeface="+mj-lt"/>
                <a:cs typeface="Times New Roman" pitchFamily="18" charset="0"/>
              </a:rPr>
              <a:t>berupa</a:t>
            </a:r>
            <a:r>
              <a:rPr lang="en-US" sz="2400" b="1" dirty="0" smtClean="0">
                <a:latin typeface="+mj-lt"/>
                <a:cs typeface="Times New Roman" pitchFamily="18" charset="0"/>
              </a:rPr>
              <a:t> </a:t>
            </a:r>
            <a:r>
              <a:rPr lang="en-US" sz="2400" b="1" dirty="0" err="1" smtClean="0">
                <a:latin typeface="+mj-lt"/>
                <a:cs typeface="Times New Roman" pitchFamily="18" charset="0"/>
              </a:rPr>
              <a:t>buku</a:t>
            </a:r>
            <a:r>
              <a:rPr lang="en-US" sz="2400" b="1" dirty="0" smtClean="0">
                <a:latin typeface="+mj-lt"/>
                <a:cs typeface="Times New Roman" pitchFamily="18" charset="0"/>
              </a:rPr>
              <a:t> </a:t>
            </a:r>
            <a:r>
              <a:rPr lang="en-US" sz="2400" b="1" dirty="0" err="1" smtClean="0">
                <a:latin typeface="+mj-lt"/>
                <a:cs typeface="Times New Roman" pitchFamily="18" charset="0"/>
              </a:rPr>
              <a:t>cetakan</a:t>
            </a:r>
            <a:r>
              <a:rPr lang="en-US" sz="2400" b="1" dirty="0" smtClean="0">
                <a:latin typeface="+mj-lt"/>
                <a:cs typeface="Times New Roman" pitchFamily="18" charset="0"/>
              </a:rPr>
              <a:t>, </a:t>
            </a:r>
            <a:r>
              <a:rPr lang="en-US" sz="2400" b="1" dirty="0" err="1" smtClean="0">
                <a:latin typeface="+mj-lt"/>
                <a:cs typeface="Times New Roman" pitchFamily="18" charset="0"/>
              </a:rPr>
              <a:t>berukuran</a:t>
            </a:r>
            <a:r>
              <a:rPr lang="en-US" sz="2400" b="1" dirty="0" smtClean="0">
                <a:latin typeface="+mj-lt"/>
                <a:cs typeface="Times New Roman" pitchFamily="18" charset="0"/>
              </a:rPr>
              <a:t>, </a:t>
            </a:r>
            <a:r>
              <a:rPr lang="en-US" sz="2400" b="1" dirty="0" err="1" smtClean="0">
                <a:latin typeface="+mj-lt"/>
                <a:cs typeface="Times New Roman" pitchFamily="18" charset="0"/>
              </a:rPr>
              <a:t>setengah</a:t>
            </a:r>
            <a:r>
              <a:rPr lang="en-US" sz="2400" b="1" dirty="0" smtClean="0">
                <a:latin typeface="+mj-lt"/>
                <a:cs typeface="Times New Roman" pitchFamily="18" charset="0"/>
              </a:rPr>
              <a:t> folio, </a:t>
            </a:r>
            <a:r>
              <a:rPr lang="en-US" sz="2400" b="1" dirty="0" err="1" smtClean="0">
                <a:latin typeface="+mj-lt"/>
                <a:cs typeface="Times New Roman" pitchFamily="18" charset="0"/>
              </a:rPr>
              <a:t>halaman</a:t>
            </a:r>
            <a:r>
              <a:rPr lang="en-US" sz="2400" b="1" dirty="0" smtClean="0">
                <a:latin typeface="+mj-lt"/>
                <a:cs typeface="Times New Roman" pitchFamily="18" charset="0"/>
              </a:rPr>
              <a:t> </a:t>
            </a:r>
            <a:r>
              <a:rPr lang="en-US" sz="2400" b="1" dirty="0" err="1" smtClean="0">
                <a:latin typeface="+mj-lt"/>
                <a:cs typeface="Times New Roman" pitchFamily="18" charset="0"/>
              </a:rPr>
              <a:t>pertama</a:t>
            </a:r>
            <a:r>
              <a:rPr lang="en-US" sz="2400" b="1" dirty="0" smtClean="0">
                <a:latin typeface="+mj-lt"/>
                <a:cs typeface="Times New Roman" pitchFamily="18" charset="0"/>
              </a:rPr>
              <a:t> </a:t>
            </a:r>
            <a:r>
              <a:rPr lang="en-US" sz="2400" b="1" dirty="0" err="1" smtClean="0">
                <a:latin typeface="+mj-lt"/>
                <a:cs typeface="Times New Roman" pitchFamily="18" charset="0"/>
              </a:rPr>
              <a:t>tertulis</a:t>
            </a:r>
            <a:r>
              <a:rPr lang="en-US" sz="2400" b="1" dirty="0" smtClean="0">
                <a:latin typeface="+mj-lt"/>
                <a:cs typeface="Times New Roman" pitchFamily="18" charset="0"/>
              </a:rPr>
              <a:t> </a:t>
            </a:r>
            <a:r>
              <a:rPr lang="en-US" sz="2400" b="1" dirty="0" err="1" smtClean="0">
                <a:latin typeface="+mj-lt"/>
                <a:cs typeface="Times New Roman" pitchFamily="18" charset="0"/>
              </a:rPr>
              <a:t>petunjuk</a:t>
            </a:r>
            <a:r>
              <a:rPr lang="en-US" sz="2400" b="1" dirty="0" smtClean="0">
                <a:latin typeface="+mj-lt"/>
                <a:cs typeface="Times New Roman" pitchFamily="18" charset="0"/>
              </a:rPr>
              <a:t> </a:t>
            </a:r>
            <a:r>
              <a:rPr lang="en-US" sz="2400" b="1" dirty="0" err="1" smtClean="0">
                <a:latin typeface="+mj-lt"/>
                <a:cs typeface="Times New Roman" pitchFamily="18" charset="0"/>
              </a:rPr>
              <a:t>pengerjaan</a:t>
            </a:r>
            <a:r>
              <a:rPr lang="en-US" sz="2400" b="1" dirty="0" smtClean="0">
                <a:latin typeface="+mj-lt"/>
                <a:cs typeface="Times New Roman" pitchFamily="18" charset="0"/>
              </a:rPr>
              <a:t>, </a:t>
            </a:r>
            <a:r>
              <a:rPr lang="en-US" sz="2400" b="1" dirty="0" err="1" smtClean="0">
                <a:latin typeface="+mj-lt"/>
                <a:cs typeface="Times New Roman" pitchFamily="18" charset="0"/>
              </a:rPr>
              <a:t>soal</a:t>
            </a:r>
            <a:r>
              <a:rPr lang="en-US" sz="2400" b="1" dirty="0" smtClean="0">
                <a:latin typeface="+mj-lt"/>
                <a:cs typeface="Times New Roman" pitchFamily="18" charset="0"/>
              </a:rPr>
              <a:t> 40, </a:t>
            </a:r>
            <a:r>
              <a:rPr lang="en-US" sz="2400" b="1" dirty="0" err="1" smtClean="0">
                <a:latin typeface="+mj-lt"/>
                <a:cs typeface="Times New Roman" pitchFamily="18" charset="0"/>
              </a:rPr>
              <a:t>lembar</a:t>
            </a:r>
            <a:r>
              <a:rPr lang="en-US" sz="2400" b="1" dirty="0" smtClean="0">
                <a:latin typeface="+mj-lt"/>
                <a:cs typeface="Times New Roman" pitchFamily="18" charset="0"/>
              </a:rPr>
              <a:t> </a:t>
            </a:r>
            <a:r>
              <a:rPr lang="en-US" sz="2400" b="1" dirty="0" err="1" smtClean="0">
                <a:latin typeface="+mj-lt"/>
                <a:cs typeface="Times New Roman" pitchFamily="18" charset="0"/>
              </a:rPr>
              <a:t>jawaban</a:t>
            </a:r>
            <a:r>
              <a:rPr lang="en-US" sz="2400" b="1" dirty="0" smtClean="0">
                <a:latin typeface="+mj-lt"/>
                <a:cs typeface="Times New Roman" pitchFamily="18" charset="0"/>
              </a:rPr>
              <a:t> </a:t>
            </a:r>
            <a:r>
              <a:rPr lang="en-US" sz="2400" b="1" dirty="0" err="1" smtClean="0">
                <a:latin typeface="+mj-lt"/>
                <a:cs typeface="Times New Roman" pitchFamily="18" charset="0"/>
              </a:rPr>
              <a:t>terpisah</a:t>
            </a:r>
            <a:r>
              <a:rPr lang="en-US" sz="2400" b="1" dirty="0" smtClean="0">
                <a:latin typeface="+mj-lt"/>
                <a:cs typeface="Times New Roman" pitchFamily="18" charset="0"/>
              </a:rPr>
              <a:t>.</a:t>
            </a:r>
          </a:p>
          <a:p>
            <a:pPr marL="0" indent="0" algn="just" eaLnBrk="1" fontAlgn="auto" hangingPunct="1">
              <a:spcAft>
                <a:spcPts val="0"/>
              </a:spcAft>
              <a:buClr>
                <a:schemeClr val="bg1">
                  <a:lumMod val="95000"/>
                </a:schemeClr>
              </a:buClr>
              <a:buFont typeface="Arial" pitchFamily="34" charset="0"/>
              <a:buNone/>
              <a:defRPr/>
            </a:pPr>
            <a:endParaRPr lang="id-ID" sz="2400" b="1" dirty="0" smtClean="0">
              <a:latin typeface="+mj-lt"/>
              <a:cs typeface="Times New Roman" pitchFamily="18" charset="0"/>
            </a:endParaRPr>
          </a:p>
          <a:p>
            <a:pPr marL="0" indent="0" algn="just" eaLnBrk="1" fontAlgn="auto" hangingPunct="1">
              <a:spcAft>
                <a:spcPts val="0"/>
              </a:spcAft>
              <a:buClr>
                <a:schemeClr val="bg1">
                  <a:lumMod val="95000"/>
                </a:schemeClr>
              </a:buClr>
              <a:buFont typeface="Arial" pitchFamily="34" charset="0"/>
              <a:buNone/>
              <a:defRPr/>
            </a:pPr>
            <a:r>
              <a:rPr lang="en-US" sz="2400" b="1" dirty="0" err="1" smtClean="0">
                <a:latin typeface="+mj-lt"/>
                <a:cs typeface="Times New Roman" pitchFamily="18" charset="0"/>
              </a:rPr>
              <a:t>Aspek</a:t>
            </a:r>
            <a:r>
              <a:rPr lang="en-US" sz="2400" b="1" dirty="0" smtClean="0">
                <a:latin typeface="+mj-lt"/>
                <a:cs typeface="Times New Roman" pitchFamily="18" charset="0"/>
              </a:rPr>
              <a:t> yang </a:t>
            </a:r>
            <a:r>
              <a:rPr lang="en-US" sz="2400" b="1" dirty="0" err="1" smtClean="0">
                <a:latin typeface="+mj-lt"/>
                <a:cs typeface="Times New Roman" pitchFamily="18" charset="0"/>
              </a:rPr>
              <a:t>diukur</a:t>
            </a:r>
            <a:r>
              <a:rPr lang="en-US" sz="2400" b="1" dirty="0" smtClean="0">
                <a:latin typeface="+mj-lt"/>
                <a:cs typeface="Times New Roman" pitchFamily="18" charset="0"/>
              </a:rPr>
              <a:t>: </a:t>
            </a:r>
            <a:r>
              <a:rPr lang="en-US" sz="2400" b="1" dirty="0" err="1" smtClean="0">
                <a:latin typeface="+mj-lt"/>
                <a:cs typeface="Times New Roman" pitchFamily="18" charset="0"/>
              </a:rPr>
              <a:t>mengukur</a:t>
            </a:r>
            <a:r>
              <a:rPr lang="en-US" sz="2400" b="1" dirty="0" smtClean="0">
                <a:latin typeface="+mj-lt"/>
                <a:cs typeface="Times New Roman" pitchFamily="18" charset="0"/>
              </a:rPr>
              <a:t> </a:t>
            </a:r>
            <a:r>
              <a:rPr lang="en-US" sz="2400" b="1" dirty="0" err="1" smtClean="0">
                <a:latin typeface="+mj-lt"/>
                <a:cs typeface="Times New Roman" pitchFamily="18" charset="0"/>
              </a:rPr>
              <a:t>kemampuan</a:t>
            </a:r>
            <a:r>
              <a:rPr lang="en-US" sz="2400" b="1" dirty="0" smtClean="0">
                <a:latin typeface="+mj-lt"/>
                <a:cs typeface="Times New Roman" pitchFamily="18" charset="0"/>
              </a:rPr>
              <a:t> </a:t>
            </a:r>
            <a:r>
              <a:rPr lang="en-US" sz="2400" b="1" dirty="0" err="1" smtClean="0">
                <a:latin typeface="+mj-lt"/>
                <a:cs typeface="Times New Roman" pitchFamily="18" charset="0"/>
              </a:rPr>
              <a:t>berpikir</a:t>
            </a:r>
            <a:r>
              <a:rPr lang="en-US" sz="2400" b="1" dirty="0" smtClean="0">
                <a:latin typeface="+mj-lt"/>
                <a:cs typeface="Times New Roman" pitchFamily="18" charset="0"/>
              </a:rPr>
              <a:t> </a:t>
            </a:r>
            <a:r>
              <a:rPr lang="en-US" sz="2400" b="1" dirty="0" err="1" smtClean="0">
                <a:latin typeface="+mj-lt"/>
                <a:cs typeface="Times New Roman" pitchFamily="18" charset="0"/>
              </a:rPr>
              <a:t>dan</a:t>
            </a:r>
            <a:r>
              <a:rPr lang="en-US" sz="2400" b="1" dirty="0" smtClean="0">
                <a:latin typeface="+mj-lt"/>
                <a:cs typeface="Times New Roman" pitchFamily="18" charset="0"/>
              </a:rPr>
              <a:t> </a:t>
            </a:r>
            <a:r>
              <a:rPr lang="en-US" sz="2400" b="1" dirty="0" err="1" smtClean="0">
                <a:latin typeface="+mj-lt"/>
                <a:cs typeface="Times New Roman" pitchFamily="18" charset="0"/>
              </a:rPr>
              <a:t>angka</a:t>
            </a:r>
            <a:r>
              <a:rPr lang="en-US" sz="2400" b="1" dirty="0" smtClean="0">
                <a:latin typeface="+mj-lt"/>
                <a:cs typeface="Times New Roman" pitchFamily="18" charset="0"/>
              </a:rPr>
              <a:t>, </a:t>
            </a:r>
            <a:r>
              <a:rPr lang="en-US" sz="2400" b="1" dirty="0" err="1" smtClean="0">
                <a:latin typeface="+mj-lt"/>
                <a:cs typeface="Times New Roman" pitchFamily="18" charset="0"/>
              </a:rPr>
              <a:t>penguasaan</a:t>
            </a:r>
            <a:r>
              <a:rPr lang="en-US" sz="2400" b="1" dirty="0" smtClean="0">
                <a:latin typeface="+mj-lt"/>
                <a:cs typeface="Times New Roman" pitchFamily="18" charset="0"/>
              </a:rPr>
              <a:t> </a:t>
            </a:r>
            <a:r>
              <a:rPr lang="en-US" sz="2400" b="1" dirty="0" err="1" smtClean="0">
                <a:latin typeface="+mj-lt"/>
                <a:cs typeface="Times New Roman" pitchFamily="18" charset="0"/>
              </a:rPr>
              <a:t>hubungan</a:t>
            </a:r>
            <a:r>
              <a:rPr lang="en-US" sz="2400" b="1" dirty="0" smtClean="0">
                <a:latin typeface="+mj-lt"/>
                <a:cs typeface="Times New Roman" pitchFamily="18" charset="0"/>
              </a:rPr>
              <a:t> </a:t>
            </a:r>
            <a:r>
              <a:rPr lang="en-US" sz="2400" b="1" dirty="0" err="1" smtClean="0">
                <a:latin typeface="+mj-lt"/>
                <a:cs typeface="Times New Roman" pitchFamily="18" charset="0"/>
              </a:rPr>
              <a:t>numerik</a:t>
            </a:r>
            <a:r>
              <a:rPr lang="en-US" sz="2400" b="1" dirty="0" smtClean="0">
                <a:latin typeface="+mj-lt"/>
                <a:cs typeface="Times New Roman" pitchFamily="18" charset="0"/>
              </a:rPr>
              <a:t>, </a:t>
            </a:r>
            <a:r>
              <a:rPr lang="en-US" sz="2400" b="1" dirty="0" err="1" smtClean="0">
                <a:latin typeface="+mj-lt"/>
                <a:cs typeface="Times New Roman" pitchFamily="18" charset="0"/>
              </a:rPr>
              <a:t>misalnya</a:t>
            </a:r>
            <a:r>
              <a:rPr lang="en-US" sz="2400" b="1" dirty="0" smtClean="0">
                <a:latin typeface="+mj-lt"/>
                <a:cs typeface="Times New Roman" pitchFamily="18" charset="0"/>
              </a:rPr>
              <a:t> </a:t>
            </a:r>
            <a:r>
              <a:rPr lang="en-US" sz="2400" b="1" dirty="0" err="1" smtClean="0">
                <a:latin typeface="+mj-lt"/>
                <a:cs typeface="Times New Roman" pitchFamily="18" charset="0"/>
              </a:rPr>
              <a:t>penjumlahan</a:t>
            </a:r>
            <a:r>
              <a:rPr lang="en-US" sz="2400" b="1" dirty="0" smtClean="0">
                <a:latin typeface="+mj-lt"/>
                <a:cs typeface="Times New Roman" pitchFamily="18" charset="0"/>
              </a:rPr>
              <a:t> yang </a:t>
            </a:r>
            <a:r>
              <a:rPr lang="en-US" sz="2400" b="1" dirty="0" err="1" smtClean="0">
                <a:latin typeface="+mj-lt"/>
                <a:cs typeface="Times New Roman" pitchFamily="18" charset="0"/>
              </a:rPr>
              <a:t>sederhana</a:t>
            </a:r>
            <a:r>
              <a:rPr lang="en-US" sz="2400" b="1" dirty="0" smtClean="0">
                <a:latin typeface="+mj-lt"/>
                <a:cs typeface="Times New Roman" pitchFamily="18" charset="0"/>
              </a:rPr>
              <a:t>, </a:t>
            </a:r>
            <a:r>
              <a:rPr lang="en-US" sz="2400" b="1" dirty="0" err="1" smtClean="0">
                <a:latin typeface="+mj-lt"/>
                <a:cs typeface="Times New Roman" pitchFamily="18" charset="0"/>
              </a:rPr>
              <a:t>sehingga</a:t>
            </a:r>
            <a:r>
              <a:rPr lang="en-US" sz="2400" b="1" dirty="0" smtClean="0">
                <a:latin typeface="+mj-lt"/>
                <a:cs typeface="Times New Roman" pitchFamily="18" charset="0"/>
              </a:rPr>
              <a:t> </a:t>
            </a:r>
            <a:r>
              <a:rPr lang="en-US" sz="2400" b="1" dirty="0" err="1" smtClean="0">
                <a:latin typeface="+mj-lt"/>
                <a:cs typeface="Times New Roman" pitchFamily="18" charset="0"/>
              </a:rPr>
              <a:t>tes</a:t>
            </a:r>
            <a:r>
              <a:rPr lang="en-US" sz="2400" b="1" dirty="0" smtClean="0">
                <a:latin typeface="+mj-lt"/>
                <a:cs typeface="Times New Roman" pitchFamily="18" charset="0"/>
              </a:rPr>
              <a:t> </a:t>
            </a:r>
            <a:r>
              <a:rPr lang="en-US" sz="2400" b="1" dirty="0" err="1" smtClean="0">
                <a:latin typeface="+mj-lt"/>
                <a:cs typeface="Times New Roman" pitchFamily="18" charset="0"/>
              </a:rPr>
              <a:t>ini</a:t>
            </a:r>
            <a:r>
              <a:rPr lang="en-US" sz="2400" b="1" dirty="0" smtClean="0">
                <a:latin typeface="+mj-lt"/>
                <a:cs typeface="Times New Roman" pitchFamily="18" charset="0"/>
              </a:rPr>
              <a:t> </a:t>
            </a:r>
            <a:r>
              <a:rPr lang="en-US" sz="2400" b="1" dirty="0" err="1" smtClean="0">
                <a:latin typeface="+mj-lt"/>
                <a:cs typeface="Times New Roman" pitchFamily="18" charset="0"/>
              </a:rPr>
              <a:t>disebut</a:t>
            </a:r>
            <a:r>
              <a:rPr lang="en-US" sz="2400" b="1" dirty="0" smtClean="0">
                <a:latin typeface="+mj-lt"/>
                <a:cs typeface="Times New Roman" pitchFamily="18" charset="0"/>
              </a:rPr>
              <a:t> "arithmetic computation". </a:t>
            </a:r>
            <a:r>
              <a:rPr lang="en-US" sz="2400" b="1" dirty="0" err="1" smtClean="0">
                <a:latin typeface="+mj-lt"/>
                <a:cs typeface="Times New Roman" pitchFamily="18" charset="0"/>
              </a:rPr>
              <a:t>Walaupun</a:t>
            </a:r>
            <a:r>
              <a:rPr lang="en-US" sz="2400" b="1" dirty="0" smtClean="0">
                <a:latin typeface="+mj-lt"/>
                <a:cs typeface="Times New Roman" pitchFamily="18" charset="0"/>
              </a:rPr>
              <a:t> </a:t>
            </a:r>
            <a:r>
              <a:rPr lang="en-US" sz="2400" b="1" dirty="0" err="1" smtClean="0">
                <a:latin typeface="+mj-lt"/>
                <a:cs typeface="Times New Roman" pitchFamily="18" charset="0"/>
              </a:rPr>
              <a:t>tes</a:t>
            </a:r>
            <a:r>
              <a:rPr lang="en-US" sz="2400" b="1" dirty="0" smtClean="0">
                <a:latin typeface="+mj-lt"/>
                <a:cs typeface="Times New Roman" pitchFamily="18" charset="0"/>
              </a:rPr>
              <a:t> </a:t>
            </a:r>
            <a:r>
              <a:rPr lang="en-US" sz="2400" b="1" dirty="0" err="1" smtClean="0">
                <a:latin typeface="+mj-lt"/>
                <a:cs typeface="Times New Roman" pitchFamily="18" charset="0"/>
              </a:rPr>
              <a:t>ini</a:t>
            </a:r>
            <a:r>
              <a:rPr lang="en-US" sz="2400" b="1" dirty="0" smtClean="0">
                <a:latin typeface="+mj-lt"/>
                <a:cs typeface="Times New Roman" pitchFamily="18" charset="0"/>
              </a:rPr>
              <a:t> </a:t>
            </a:r>
            <a:r>
              <a:rPr lang="en-US" sz="2400" b="1" dirty="0" err="1" smtClean="0">
                <a:latin typeface="+mj-lt"/>
                <a:cs typeface="Times New Roman" pitchFamily="18" charset="0"/>
              </a:rPr>
              <a:t>mengukur</a:t>
            </a:r>
            <a:r>
              <a:rPr lang="en-US" sz="2400" b="1" dirty="0" smtClean="0">
                <a:latin typeface="+mj-lt"/>
                <a:cs typeface="Times New Roman" pitchFamily="18" charset="0"/>
              </a:rPr>
              <a:t> </a:t>
            </a:r>
            <a:r>
              <a:rPr lang="en-US" sz="2400" b="1" dirty="0" err="1" smtClean="0">
                <a:latin typeface="+mj-lt"/>
                <a:cs typeface="Times New Roman" pitchFamily="18" charset="0"/>
              </a:rPr>
              <a:t>aspek</a:t>
            </a:r>
            <a:r>
              <a:rPr lang="en-US" sz="2400" b="1" dirty="0" smtClean="0">
                <a:latin typeface="+mj-lt"/>
                <a:cs typeface="Times New Roman" pitchFamily="18" charset="0"/>
              </a:rPr>
              <a:t> yang </a:t>
            </a:r>
            <a:r>
              <a:rPr lang="en-US" sz="2400" b="1" dirty="0" err="1" smtClean="0">
                <a:latin typeface="+mj-lt"/>
                <a:cs typeface="Times New Roman" pitchFamily="18" charset="0"/>
              </a:rPr>
              <a:t>sederhana</a:t>
            </a:r>
            <a:r>
              <a:rPr lang="en-US" sz="2400" b="1" dirty="0" smtClean="0">
                <a:latin typeface="+mj-lt"/>
                <a:cs typeface="Times New Roman" pitchFamily="18" charset="0"/>
              </a:rPr>
              <a:t>, </a:t>
            </a:r>
            <a:r>
              <a:rPr lang="en-US" sz="2400" b="1" dirty="0" err="1" smtClean="0">
                <a:latin typeface="+mj-lt"/>
                <a:cs typeface="Times New Roman" pitchFamily="18" charset="0"/>
              </a:rPr>
              <a:t>bersama</a:t>
            </a:r>
            <a:r>
              <a:rPr lang="en-US" sz="2400" b="1" dirty="0" smtClean="0">
                <a:latin typeface="+mj-lt"/>
                <a:cs typeface="Times New Roman" pitchFamily="18" charset="0"/>
              </a:rPr>
              <a:t> </a:t>
            </a:r>
            <a:r>
              <a:rPr lang="en-US" sz="2400" b="1" dirty="0" err="1" smtClean="0">
                <a:latin typeface="+mj-lt"/>
                <a:cs typeface="Times New Roman" pitchFamily="18" charset="0"/>
              </a:rPr>
              <a:t>dengan</a:t>
            </a:r>
            <a:r>
              <a:rPr lang="en-US" sz="2400" b="1" dirty="0" smtClean="0">
                <a:latin typeface="+mj-lt"/>
                <a:cs typeface="Times New Roman" pitchFamily="18" charset="0"/>
              </a:rPr>
              <a:t> Verbal Reasoning </a:t>
            </a:r>
            <a:r>
              <a:rPr lang="en-US" sz="2400" b="1" dirty="0" err="1" smtClean="0">
                <a:latin typeface="+mj-lt"/>
                <a:cs typeface="Times New Roman" pitchFamily="18" charset="0"/>
              </a:rPr>
              <a:t>dapat</a:t>
            </a:r>
            <a:r>
              <a:rPr lang="en-US" sz="2400" b="1" dirty="0" smtClean="0">
                <a:latin typeface="+mj-lt"/>
                <a:cs typeface="Times New Roman" pitchFamily="18" charset="0"/>
              </a:rPr>
              <a:t> </a:t>
            </a:r>
            <a:r>
              <a:rPr lang="en-US" sz="2400" b="1" dirty="0" err="1" smtClean="0">
                <a:latin typeface="+mj-lt"/>
                <a:cs typeface="Times New Roman" pitchFamily="18" charset="0"/>
              </a:rPr>
              <a:t>mengukur</a:t>
            </a:r>
            <a:r>
              <a:rPr lang="en-US" sz="2400" b="1" dirty="0" smtClean="0">
                <a:latin typeface="+mj-lt"/>
                <a:cs typeface="Times New Roman" pitchFamily="18" charset="0"/>
              </a:rPr>
              <a:t> </a:t>
            </a:r>
            <a:r>
              <a:rPr lang="en-US" sz="2400" b="1" dirty="0" err="1" smtClean="0">
                <a:latin typeface="+mj-lt"/>
                <a:cs typeface="Times New Roman" pitchFamily="18" charset="0"/>
              </a:rPr>
              <a:t>kemampuan</a:t>
            </a:r>
            <a:r>
              <a:rPr lang="en-US" sz="2400" b="1" dirty="0" smtClean="0">
                <a:latin typeface="+mj-lt"/>
                <a:cs typeface="Times New Roman" pitchFamily="18" charset="0"/>
              </a:rPr>
              <a:t> </a:t>
            </a:r>
            <a:r>
              <a:rPr lang="en-US" sz="2400" b="1" dirty="0" err="1" smtClean="0">
                <a:latin typeface="+mj-lt"/>
                <a:cs typeface="Times New Roman" pitchFamily="18" charset="0"/>
              </a:rPr>
              <a:t>belajar</a:t>
            </a:r>
            <a:r>
              <a:rPr lang="en-US" sz="2400" b="1" dirty="0" smtClean="0">
                <a:latin typeface="+mj-lt"/>
                <a:cs typeface="Times New Roman" pitchFamily="18" charset="0"/>
              </a:rPr>
              <a:t> </a:t>
            </a:r>
            <a:r>
              <a:rPr lang="en-US" sz="2400" b="1" dirty="0" err="1" smtClean="0">
                <a:latin typeface="+mj-lt"/>
                <a:cs typeface="Times New Roman" pitchFamily="18" charset="0"/>
              </a:rPr>
              <a:t>secara</a:t>
            </a:r>
            <a:r>
              <a:rPr lang="en-US" sz="2400" b="1" dirty="0" smtClean="0">
                <a:latin typeface="+mj-lt"/>
                <a:cs typeface="Times New Roman" pitchFamily="18" charset="0"/>
              </a:rPr>
              <a:t> </a:t>
            </a:r>
            <a:r>
              <a:rPr lang="en-US" sz="2400" b="1" dirty="0" err="1" smtClean="0">
                <a:latin typeface="+mj-lt"/>
                <a:cs typeface="Times New Roman" pitchFamily="18" charset="0"/>
              </a:rPr>
              <a:t>umum</a:t>
            </a:r>
            <a:r>
              <a:rPr lang="en-US" sz="2400" b="1" dirty="0" smtClean="0">
                <a:latin typeface="+mj-lt"/>
                <a:cs typeface="Times New Roman" pitchFamily="18" charset="0"/>
              </a:rPr>
              <a:t> (General Learning Ability). </a:t>
            </a:r>
            <a:r>
              <a:rPr lang="en-US" sz="2400" b="1" dirty="0" err="1" smtClean="0">
                <a:latin typeface="+mj-lt"/>
                <a:cs typeface="Times New Roman" pitchFamily="18" charset="0"/>
              </a:rPr>
              <a:t>Bersama</a:t>
            </a:r>
            <a:r>
              <a:rPr lang="en-US" sz="2400" b="1" dirty="0" smtClean="0">
                <a:latin typeface="+mj-lt"/>
                <a:cs typeface="Times New Roman" pitchFamily="18" charset="0"/>
              </a:rPr>
              <a:t> </a:t>
            </a:r>
            <a:r>
              <a:rPr lang="en-US" sz="2400" b="1" dirty="0" err="1" smtClean="0">
                <a:latin typeface="+mj-lt"/>
                <a:cs typeface="Times New Roman" pitchFamily="18" charset="0"/>
              </a:rPr>
              <a:t>dengan</a:t>
            </a:r>
            <a:r>
              <a:rPr lang="en-US" sz="2400" b="1" dirty="0" smtClean="0">
                <a:latin typeface="+mj-lt"/>
                <a:cs typeface="Times New Roman" pitchFamily="18" charset="0"/>
              </a:rPr>
              <a:t> </a:t>
            </a:r>
            <a:r>
              <a:rPr lang="en-US" sz="2400" b="1" dirty="0" err="1" smtClean="0">
                <a:latin typeface="+mj-lt"/>
                <a:cs typeface="Times New Roman" pitchFamily="18" charset="0"/>
              </a:rPr>
              <a:t>Abstrack</a:t>
            </a:r>
            <a:r>
              <a:rPr lang="en-US" sz="2400" b="1" dirty="0" smtClean="0">
                <a:latin typeface="+mj-lt"/>
                <a:cs typeface="Times New Roman" pitchFamily="18" charset="0"/>
              </a:rPr>
              <a:t> Reasoning </a:t>
            </a:r>
            <a:r>
              <a:rPr lang="en-US" sz="2400" b="1" dirty="0" err="1" smtClean="0">
                <a:latin typeface="+mj-lt"/>
                <a:cs typeface="Times New Roman" pitchFamily="18" charset="0"/>
              </a:rPr>
              <a:t>dan</a:t>
            </a:r>
            <a:r>
              <a:rPr lang="en-US" sz="2400" b="1" dirty="0" smtClean="0">
                <a:latin typeface="+mj-lt"/>
                <a:cs typeface="Times New Roman" pitchFamily="18" charset="0"/>
              </a:rPr>
              <a:t> Verbal Reasoning </a:t>
            </a:r>
            <a:r>
              <a:rPr lang="en-US" sz="2400" b="1" dirty="0" err="1" smtClean="0">
                <a:latin typeface="+mj-lt"/>
                <a:cs typeface="Times New Roman" pitchFamily="18" charset="0"/>
              </a:rPr>
              <a:t>dapat</a:t>
            </a:r>
            <a:r>
              <a:rPr lang="en-US" sz="2400" b="1" dirty="0" smtClean="0">
                <a:latin typeface="+mj-lt"/>
                <a:cs typeface="Times New Roman" pitchFamily="18" charset="0"/>
              </a:rPr>
              <a:t> </a:t>
            </a:r>
            <a:r>
              <a:rPr lang="en-US" sz="2400" b="1" dirty="0" err="1" smtClean="0">
                <a:latin typeface="+mj-lt"/>
                <a:cs typeface="Times New Roman" pitchFamily="18" charset="0"/>
              </a:rPr>
              <a:t>mengukur</a:t>
            </a:r>
            <a:r>
              <a:rPr lang="en-US" sz="2400" b="1" dirty="0" smtClean="0">
                <a:latin typeface="+mj-lt"/>
                <a:cs typeface="Times New Roman" pitchFamily="18" charset="0"/>
              </a:rPr>
              <a:t> </a:t>
            </a:r>
            <a:r>
              <a:rPr lang="en-US" sz="2400" b="1" dirty="0" err="1" smtClean="0">
                <a:latin typeface="+mj-lt"/>
                <a:cs typeface="Times New Roman" pitchFamily="18" charset="0"/>
              </a:rPr>
              <a:t>intelegensi</a:t>
            </a:r>
            <a:r>
              <a:rPr lang="en-US" sz="2400" b="1" dirty="0" smtClean="0">
                <a:latin typeface="+mj-lt"/>
                <a:cs typeface="Times New Roman" pitchFamily="18" charset="0"/>
              </a:rPr>
              <a:t> </a:t>
            </a:r>
            <a:r>
              <a:rPr lang="en-US" sz="2400" b="1" dirty="0" err="1" smtClean="0">
                <a:latin typeface="+mj-lt"/>
                <a:cs typeface="Times New Roman" pitchFamily="18" charset="0"/>
              </a:rPr>
              <a:t>umum</a:t>
            </a:r>
            <a:r>
              <a:rPr lang="en-US" sz="2400" b="1" dirty="0" smtClean="0">
                <a:latin typeface="+mj-lt"/>
                <a:cs typeface="Times New Roman" pitchFamily="18" charset="0"/>
              </a:rPr>
              <a:t>.</a:t>
            </a:r>
          </a:p>
          <a:p>
            <a:pPr marL="0" indent="0" algn="just" eaLnBrk="1" fontAlgn="auto" hangingPunct="1">
              <a:spcAft>
                <a:spcPts val="0"/>
              </a:spcAft>
              <a:buClr>
                <a:schemeClr val="bg1">
                  <a:lumMod val="95000"/>
                </a:schemeClr>
              </a:buClr>
              <a:buFont typeface="Arial" pitchFamily="34" charset="0"/>
              <a:buNone/>
              <a:defRPr/>
            </a:pPr>
            <a:endParaRPr lang="id-ID" sz="2400" b="1" dirty="0" smtClean="0">
              <a:latin typeface="+mj-lt"/>
              <a:cs typeface="Times New Roman" pitchFamily="18" charset="0"/>
            </a:endParaRPr>
          </a:p>
          <a:p>
            <a:pPr marL="0" indent="0" algn="just" eaLnBrk="1" fontAlgn="auto" hangingPunct="1">
              <a:spcAft>
                <a:spcPts val="0"/>
              </a:spcAft>
              <a:buClr>
                <a:schemeClr val="bg1">
                  <a:lumMod val="95000"/>
                </a:schemeClr>
              </a:buClr>
              <a:buFont typeface="Arial" pitchFamily="34" charset="0"/>
              <a:buNone/>
              <a:defRPr/>
            </a:pPr>
            <a:r>
              <a:rPr lang="en-US" sz="2400" b="1" dirty="0" err="1" smtClean="0">
                <a:latin typeface="+mj-lt"/>
                <a:cs typeface="Times New Roman" pitchFamily="18" charset="0"/>
              </a:rPr>
              <a:t>Waktu</a:t>
            </a:r>
            <a:r>
              <a:rPr lang="en-US" sz="2400" b="1" dirty="0" smtClean="0">
                <a:latin typeface="+mj-lt"/>
                <a:cs typeface="Times New Roman" pitchFamily="18" charset="0"/>
              </a:rPr>
              <a:t> </a:t>
            </a:r>
            <a:r>
              <a:rPr lang="en-US" sz="2400" b="1" dirty="0" err="1" smtClean="0">
                <a:latin typeface="+mj-lt"/>
                <a:cs typeface="Times New Roman" pitchFamily="18" charset="0"/>
              </a:rPr>
              <a:t>penyajian</a:t>
            </a:r>
            <a:r>
              <a:rPr lang="en-US" sz="2400" b="1" dirty="0" smtClean="0">
                <a:latin typeface="+mj-lt"/>
                <a:cs typeface="Times New Roman" pitchFamily="18" charset="0"/>
              </a:rPr>
              <a:t>: </a:t>
            </a:r>
            <a:r>
              <a:rPr lang="en-US" sz="2400" b="1" dirty="0" err="1" smtClean="0">
                <a:latin typeface="+mj-lt"/>
                <a:cs typeface="Times New Roman" pitchFamily="18" charset="0"/>
              </a:rPr>
              <a:t>untuk</a:t>
            </a:r>
            <a:r>
              <a:rPr lang="en-US" sz="2400" b="1" dirty="0" smtClean="0">
                <a:latin typeface="+mj-lt"/>
                <a:cs typeface="Times New Roman" pitchFamily="18" charset="0"/>
              </a:rPr>
              <a:t> </a:t>
            </a:r>
            <a:r>
              <a:rPr lang="en-US" sz="2400" b="1" dirty="0" err="1" smtClean="0">
                <a:latin typeface="+mj-lt"/>
                <a:cs typeface="Times New Roman" pitchFamily="18" charset="0"/>
              </a:rPr>
              <a:t>mengerjakan</a:t>
            </a:r>
            <a:r>
              <a:rPr lang="en-US" sz="2400" b="1" dirty="0" smtClean="0">
                <a:latin typeface="+mj-lt"/>
                <a:cs typeface="Times New Roman" pitchFamily="18" charset="0"/>
              </a:rPr>
              <a:t> 30 </a:t>
            </a:r>
            <a:r>
              <a:rPr lang="en-US" sz="2400" b="1" dirty="0" err="1" smtClean="0">
                <a:latin typeface="+mj-lt"/>
                <a:cs typeface="Times New Roman" pitchFamily="18" charset="0"/>
              </a:rPr>
              <a:t>menit</a:t>
            </a:r>
            <a:r>
              <a:rPr lang="en-US" sz="2400" b="1" dirty="0" smtClean="0">
                <a:latin typeface="+mj-lt"/>
                <a:cs typeface="Times New Roman" pitchFamily="18" charset="0"/>
              </a:rPr>
              <a:t>, </a:t>
            </a:r>
            <a:r>
              <a:rPr lang="en-US" sz="2400" b="1" dirty="0" err="1" smtClean="0">
                <a:latin typeface="+mj-lt"/>
                <a:cs typeface="Times New Roman" pitchFamily="18" charset="0"/>
              </a:rPr>
              <a:t>untuk</a:t>
            </a:r>
            <a:r>
              <a:rPr lang="en-US" sz="2400" b="1" dirty="0" smtClean="0">
                <a:latin typeface="+mj-lt"/>
                <a:cs typeface="Times New Roman" pitchFamily="18" charset="0"/>
              </a:rPr>
              <a:t> </a:t>
            </a:r>
            <a:r>
              <a:rPr lang="en-US" sz="2400" b="1" dirty="0" err="1" smtClean="0">
                <a:latin typeface="+mj-lt"/>
                <a:cs typeface="Times New Roman" pitchFamily="18" charset="0"/>
              </a:rPr>
              <a:t>instruksi</a:t>
            </a:r>
            <a:r>
              <a:rPr lang="en-US" sz="2400" b="1" dirty="0" smtClean="0">
                <a:latin typeface="+mj-lt"/>
                <a:cs typeface="Times New Roman" pitchFamily="18" charset="0"/>
              </a:rPr>
              <a:t> 5-10 </a:t>
            </a:r>
            <a:r>
              <a:rPr lang="en-US" sz="2400" b="1" dirty="0" err="1" smtClean="0">
                <a:latin typeface="+mj-lt"/>
                <a:cs typeface="Times New Roman" pitchFamily="18" charset="0"/>
              </a:rPr>
              <a:t>menit</a:t>
            </a:r>
            <a:r>
              <a:rPr lang="en-US" sz="2400" b="1" dirty="0" smtClean="0">
                <a:latin typeface="+mj-lt"/>
                <a:cs typeface="Times New Roman" pitchFamily="18" charset="0"/>
              </a:rPr>
              <a:t>. </a:t>
            </a:r>
          </a:p>
          <a:p>
            <a:pPr marL="320040" indent="-320040" eaLnBrk="1" fontAlgn="auto" hangingPunct="1">
              <a:spcAft>
                <a:spcPts val="0"/>
              </a:spcAft>
              <a:buClr>
                <a:schemeClr val="bg1">
                  <a:lumMod val="95000"/>
                </a:schemeClr>
              </a:buClr>
              <a:buFont typeface="Arial" pitchFamily="34" charset="0"/>
              <a:buChar char="•"/>
              <a:defRPr/>
            </a:pPr>
            <a:endParaRPr lang="id-ID" sz="2400"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457200" y="152400"/>
            <a:ext cx="8229600" cy="990600"/>
          </a:xfrm>
        </p:spPr>
        <p:txBody>
          <a:bodyPr/>
          <a:lstStyle/>
          <a:p>
            <a:pPr eaLnBrk="1" hangingPunct="1"/>
            <a:r>
              <a:rPr lang="es-ES" sz="2400" smtClean="0">
                <a:latin typeface="Times New Roman" pitchFamily="18" charset="0"/>
                <a:cs typeface="Times New Roman" pitchFamily="18" charset="0"/>
              </a:rPr>
              <a:t>Cara penyajian tes ini dapat dilakukan secara individual maupun klasikal</a:t>
            </a:r>
            <a:endParaRPr lang="en-US" sz="2400" smtClean="0">
              <a:latin typeface="Times New Roman" pitchFamily="18" charset="0"/>
              <a:cs typeface="Times New Roman" pitchFamily="18" charset="0"/>
            </a:endParaRPr>
          </a:p>
        </p:txBody>
      </p:sp>
      <p:sp>
        <p:nvSpPr>
          <p:cNvPr id="16387" name="Rectangle 2"/>
          <p:cNvSpPr>
            <a:spLocks noGrp="1" noChangeArrowheads="1"/>
          </p:cNvSpPr>
          <p:nvPr>
            <p:ph sz="quarter" idx="1"/>
          </p:nvPr>
        </p:nvSpPr>
        <p:spPr>
          <a:xfrm>
            <a:off x="457200" y="1676400"/>
            <a:ext cx="8229600" cy="5257800"/>
          </a:xfrm>
        </p:spPr>
        <p:txBody>
          <a:bodyPr/>
          <a:lstStyle/>
          <a:p>
            <a:pPr marL="0" indent="0" algn="just" eaLnBrk="1" hangingPunct="1">
              <a:buFontTx/>
              <a:buNone/>
            </a:pPr>
            <a:r>
              <a:rPr lang="id-ID" sz="2000" b="1" i="1" smtClean="0">
                <a:cs typeface="Times New Roman" pitchFamily="18" charset="0"/>
              </a:rPr>
              <a:t>3. </a:t>
            </a:r>
            <a:r>
              <a:rPr lang="en-US" sz="2000" b="1" i="1" smtClean="0">
                <a:cs typeface="Times New Roman" pitchFamily="18" charset="0"/>
              </a:rPr>
              <a:t>Abstract Reasoning (Tes Penalaran)</a:t>
            </a:r>
          </a:p>
          <a:p>
            <a:pPr marL="0" indent="0" algn="just" eaLnBrk="1" hangingPunct="1">
              <a:buFontTx/>
              <a:buNone/>
            </a:pPr>
            <a:r>
              <a:rPr lang="id-ID" sz="2000" b="1" smtClean="0">
                <a:cs typeface="Times New Roman" pitchFamily="18" charset="0"/>
              </a:rPr>
              <a:t>T</a:t>
            </a:r>
            <a:r>
              <a:rPr lang="en-US" sz="2000" b="1" smtClean="0">
                <a:cs typeface="Times New Roman" pitchFamily="18" charset="0"/>
              </a:rPr>
              <a:t>ujuan: dapat digunakan dilingkungan sekolah, perusahaan, dan kegiatan sosial lainnya. Tes ini relevan untuk pelajaran atau pekerjaan/profesi yang memerlukan persepsi hubungan antara  benda-benda.</a:t>
            </a:r>
          </a:p>
          <a:p>
            <a:pPr marL="0" indent="0" algn="just" eaLnBrk="1" hangingPunct="1">
              <a:buFontTx/>
              <a:buNone/>
            </a:pPr>
            <a:endParaRPr lang="id-ID" sz="2000" b="1" smtClean="0">
              <a:cs typeface="Times New Roman" pitchFamily="18" charset="0"/>
            </a:endParaRPr>
          </a:p>
          <a:p>
            <a:pPr marL="0" indent="0" algn="just" eaLnBrk="1" hangingPunct="1">
              <a:buFontTx/>
              <a:buNone/>
            </a:pPr>
            <a:r>
              <a:rPr lang="en-US" sz="2000" b="1" smtClean="0">
                <a:cs typeface="Times New Roman" pitchFamily="18" charset="0"/>
              </a:rPr>
              <a:t>Bentuk yang tersedia: buku cetakan, halaman depan tertulis petunjuk pengerjaan, soal 50, lembar jawaban terpisah.</a:t>
            </a:r>
          </a:p>
          <a:p>
            <a:pPr marL="0" indent="0" algn="just" eaLnBrk="1" hangingPunct="1">
              <a:buFontTx/>
              <a:buNone/>
            </a:pPr>
            <a:endParaRPr lang="id-ID" sz="2000" b="1" smtClean="0">
              <a:cs typeface="Times New Roman" pitchFamily="18" charset="0"/>
            </a:endParaRPr>
          </a:p>
          <a:p>
            <a:pPr marL="0" indent="0" algn="just" eaLnBrk="1" hangingPunct="1">
              <a:buFontTx/>
              <a:buNone/>
            </a:pPr>
            <a:r>
              <a:rPr lang="en-US" sz="2000" b="1" smtClean="0">
                <a:cs typeface="Times New Roman" pitchFamily="18" charset="0"/>
              </a:rPr>
              <a:t>Aspek yang diukur: pengukur kemampuan penalaran individu yg bersifat non verbal, yaitu kemampuan individu untuk dapat memahami adanya hubungan yang logis dari figur-figur abstrak.</a:t>
            </a:r>
          </a:p>
          <a:p>
            <a:pPr marL="0" indent="0" algn="just" eaLnBrk="1" hangingPunct="1">
              <a:buFontTx/>
              <a:buNone/>
            </a:pPr>
            <a:endParaRPr lang="id-ID" sz="2000" b="1" smtClean="0">
              <a:cs typeface="Times New Roman" pitchFamily="18" charset="0"/>
            </a:endParaRPr>
          </a:p>
          <a:p>
            <a:pPr marL="0" indent="0" algn="just" eaLnBrk="1" hangingPunct="1">
              <a:buFontTx/>
              <a:buNone/>
            </a:pPr>
            <a:r>
              <a:rPr lang="en-US" sz="2000" b="1" smtClean="0">
                <a:cs typeface="Times New Roman" pitchFamily="18" charset="0"/>
              </a:rPr>
              <a:t>Waktu penyajian: untuk mengerjakan 25 menit, instruksi 5-10".</a:t>
            </a:r>
            <a:endParaRPr lang="en-US" sz="2000" b="1" u="sng" smtClean="0">
              <a:cs typeface="Times New Roman" pitchFamily="18" charset="0"/>
            </a:endParaRPr>
          </a:p>
          <a:p>
            <a:pPr marL="0" indent="0" algn="just" eaLnBrk="1" hangingPunct="1">
              <a:buFontTx/>
              <a:buNone/>
            </a:pPr>
            <a:endParaRPr lang="id-ID" sz="2000" b="1" u="sng" smtClean="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798638"/>
            <a:ext cx="8229600" cy="5059362"/>
          </a:xfrm>
        </p:spPr>
        <p:txBody>
          <a:bodyPr rtlCol="0">
            <a:normAutofit/>
          </a:bodyPr>
          <a:lstStyle/>
          <a:p>
            <a:pPr marL="0" indent="0" algn="just" eaLnBrk="1" fontAlgn="auto" hangingPunct="1">
              <a:spcAft>
                <a:spcPts val="0"/>
              </a:spcAft>
              <a:buClr>
                <a:schemeClr val="bg1">
                  <a:lumMod val="95000"/>
                </a:schemeClr>
              </a:buClr>
              <a:buFont typeface="Arial" pitchFamily="34" charset="0"/>
              <a:buNone/>
              <a:defRPr/>
            </a:pPr>
            <a:r>
              <a:rPr lang="id-ID" sz="2000" b="1" i="1" dirty="0" smtClean="0">
                <a:cs typeface="Times New Roman" pitchFamily="18" charset="0"/>
              </a:rPr>
              <a:t>4. </a:t>
            </a:r>
            <a:r>
              <a:rPr lang="en-US" sz="2000" b="1" i="1" dirty="0" smtClean="0">
                <a:cs typeface="Times New Roman" pitchFamily="18" charset="0"/>
              </a:rPr>
              <a:t>Space Relation (</a:t>
            </a:r>
            <a:r>
              <a:rPr lang="en-US" sz="2000" b="1" i="1" dirty="0" err="1" smtClean="0">
                <a:cs typeface="Times New Roman" pitchFamily="18" charset="0"/>
              </a:rPr>
              <a:t>Tes</a:t>
            </a:r>
            <a:r>
              <a:rPr lang="en-US" sz="2000" b="1" i="1" dirty="0" smtClean="0">
                <a:cs typeface="Times New Roman" pitchFamily="18" charset="0"/>
              </a:rPr>
              <a:t> </a:t>
            </a:r>
            <a:r>
              <a:rPr lang="en-US" sz="2000" b="1" i="1" dirty="0" err="1" smtClean="0">
                <a:cs typeface="Times New Roman" pitchFamily="18" charset="0"/>
              </a:rPr>
              <a:t>Pola</a:t>
            </a:r>
            <a:r>
              <a:rPr lang="en-US" sz="2000" b="1" u="sng" dirty="0" smtClean="0">
                <a:cs typeface="Times New Roman" pitchFamily="18" charset="0"/>
              </a:rPr>
              <a:t>)</a:t>
            </a:r>
            <a:endParaRPr lang="en-US" sz="2000" b="1" dirty="0" smtClean="0">
              <a:cs typeface="Times New Roman" pitchFamily="18" charset="0"/>
            </a:endParaRPr>
          </a:p>
          <a:p>
            <a:pPr marL="0" indent="0" algn="just" eaLnBrk="1" fontAlgn="auto" hangingPunct="1">
              <a:spcAft>
                <a:spcPts val="0"/>
              </a:spcAft>
              <a:buClr>
                <a:schemeClr val="bg1">
                  <a:lumMod val="95000"/>
                </a:schemeClr>
              </a:buClr>
              <a:buFont typeface="Arial" pitchFamily="34" charset="0"/>
              <a:buNone/>
              <a:defRPr/>
            </a:pPr>
            <a:r>
              <a:rPr lang="id-ID" sz="2000" b="1" dirty="0" smtClean="0">
                <a:cs typeface="Times New Roman" pitchFamily="18" charset="0"/>
              </a:rPr>
              <a:t>T</a:t>
            </a:r>
            <a:r>
              <a:rPr lang="en-US" sz="2000" b="1" dirty="0" err="1" smtClean="0">
                <a:cs typeface="Times New Roman" pitchFamily="18" charset="0"/>
              </a:rPr>
              <a:t>ujuan</a:t>
            </a:r>
            <a:r>
              <a:rPr lang="en-US" sz="2000" b="1" dirty="0" smtClean="0">
                <a:cs typeface="Times New Roman" pitchFamily="18" charset="0"/>
              </a:rPr>
              <a:t>: </a:t>
            </a:r>
            <a:r>
              <a:rPr lang="en-US" sz="2000" b="1" dirty="0" err="1" smtClean="0">
                <a:cs typeface="Times New Roman" pitchFamily="18" charset="0"/>
              </a:rPr>
              <a:t>untuk</a:t>
            </a:r>
            <a:r>
              <a:rPr lang="en-US" sz="2000" b="1" dirty="0" smtClean="0">
                <a:cs typeface="Times New Roman" pitchFamily="18" charset="0"/>
              </a:rPr>
              <a:t> </a:t>
            </a:r>
            <a:r>
              <a:rPr lang="en-US" sz="2000" b="1" dirty="0" err="1" smtClean="0">
                <a:cs typeface="Times New Roman" pitchFamily="18" charset="0"/>
              </a:rPr>
              <a:t>mengetahui</a:t>
            </a:r>
            <a:r>
              <a:rPr lang="en-US" sz="2000" b="1" dirty="0" smtClean="0">
                <a:cs typeface="Times New Roman" pitchFamily="18" charset="0"/>
              </a:rPr>
              <a:t> </a:t>
            </a:r>
            <a:r>
              <a:rPr lang="en-US" sz="2000" b="1" dirty="0" err="1" smtClean="0">
                <a:cs typeface="Times New Roman" pitchFamily="18" charset="0"/>
              </a:rPr>
              <a:t>seberapa</a:t>
            </a:r>
            <a:r>
              <a:rPr lang="en-US" sz="2000" b="1" dirty="0" smtClean="0">
                <a:cs typeface="Times New Roman" pitchFamily="18" charset="0"/>
              </a:rPr>
              <a:t> </a:t>
            </a:r>
            <a:r>
              <a:rPr lang="en-US" sz="2000" b="1" dirty="0" err="1" smtClean="0">
                <a:cs typeface="Times New Roman" pitchFamily="18" charset="0"/>
              </a:rPr>
              <a:t>jauh</a:t>
            </a:r>
            <a:r>
              <a:rPr lang="en-US" sz="2000" b="1" dirty="0" smtClean="0">
                <a:cs typeface="Times New Roman" pitchFamily="18" charset="0"/>
              </a:rPr>
              <a:t> </a:t>
            </a:r>
            <a:r>
              <a:rPr lang="en-US" sz="2000" b="1" dirty="0" err="1" smtClean="0">
                <a:cs typeface="Times New Roman" pitchFamily="18" charset="0"/>
              </a:rPr>
              <a:t>kemampuan</a:t>
            </a:r>
            <a:r>
              <a:rPr lang="en-US" sz="2000" b="1" dirty="0" smtClean="0">
                <a:cs typeface="Times New Roman" pitchFamily="18" charset="0"/>
              </a:rPr>
              <a:t> </a:t>
            </a:r>
            <a:r>
              <a:rPr lang="en-US" sz="2000" b="1" dirty="0" err="1" smtClean="0">
                <a:cs typeface="Times New Roman" pitchFamily="18" charset="0"/>
              </a:rPr>
              <a:t>seseorang</a:t>
            </a:r>
            <a:r>
              <a:rPr lang="en-US" sz="2000" b="1" dirty="0" smtClean="0">
                <a:cs typeface="Times New Roman" pitchFamily="18" charset="0"/>
              </a:rPr>
              <a:t> </a:t>
            </a:r>
            <a:r>
              <a:rPr lang="en-US" sz="2000" b="1" dirty="0" err="1" smtClean="0">
                <a:cs typeface="Times New Roman" pitchFamily="18" charset="0"/>
              </a:rPr>
              <a:t>mengenal</a:t>
            </a:r>
            <a:r>
              <a:rPr lang="en-US" sz="2000" b="1" dirty="0" smtClean="0">
                <a:cs typeface="Times New Roman" pitchFamily="18" charset="0"/>
              </a:rPr>
              <a:t> </a:t>
            </a:r>
            <a:r>
              <a:rPr lang="en-US" sz="2000" b="1" dirty="0" err="1" smtClean="0">
                <a:cs typeface="Times New Roman" pitchFamily="18" charset="0"/>
              </a:rPr>
              <a:t>ruang</a:t>
            </a:r>
            <a:r>
              <a:rPr lang="en-US" sz="2000" b="1" dirty="0" smtClean="0">
                <a:cs typeface="Times New Roman" pitchFamily="18" charset="0"/>
              </a:rPr>
              <a:t> </a:t>
            </a:r>
            <a:r>
              <a:rPr lang="en-US" sz="2000" b="1" dirty="0" err="1" smtClean="0">
                <a:cs typeface="Times New Roman" pitchFamily="18" charset="0"/>
              </a:rPr>
              <a:t>tiga</a:t>
            </a:r>
            <a:r>
              <a:rPr lang="en-US" sz="2000" b="1" dirty="0" smtClean="0">
                <a:cs typeface="Times New Roman" pitchFamily="18" charset="0"/>
              </a:rPr>
              <a:t> </a:t>
            </a:r>
            <a:r>
              <a:rPr lang="en-US" sz="2000" b="1" dirty="0" err="1" smtClean="0">
                <a:cs typeface="Times New Roman" pitchFamily="18" charset="0"/>
              </a:rPr>
              <a:t>dimensi</a:t>
            </a:r>
            <a:r>
              <a:rPr lang="en-US" sz="2000" b="1" dirty="0" smtClean="0">
                <a:cs typeface="Times New Roman" pitchFamily="18" charset="0"/>
              </a:rPr>
              <a:t> </a:t>
            </a:r>
            <a:r>
              <a:rPr lang="en-US" sz="2000" b="1" dirty="0" err="1" smtClean="0">
                <a:cs typeface="Times New Roman" pitchFamily="18" charset="0"/>
              </a:rPr>
              <a:t>baik</a:t>
            </a:r>
            <a:r>
              <a:rPr lang="en-US" sz="2000" b="1" dirty="0" smtClean="0">
                <a:cs typeface="Times New Roman" pitchFamily="18" charset="0"/>
              </a:rPr>
              <a:t> </a:t>
            </a:r>
            <a:r>
              <a:rPr lang="en-US" sz="2000" b="1" dirty="0" err="1" smtClean="0">
                <a:cs typeface="Times New Roman" pitchFamily="18" charset="0"/>
              </a:rPr>
              <a:t>untuk</a:t>
            </a:r>
            <a:r>
              <a:rPr lang="en-US" sz="2000" b="1" dirty="0" smtClean="0">
                <a:cs typeface="Times New Roman" pitchFamily="18" charset="0"/>
              </a:rPr>
              <a:t> </a:t>
            </a:r>
            <a:r>
              <a:rPr lang="en-US" sz="2000" b="1" dirty="0" err="1" smtClean="0">
                <a:cs typeface="Times New Roman" pitchFamily="18" charset="0"/>
              </a:rPr>
              <a:t>bidang</a:t>
            </a:r>
            <a:r>
              <a:rPr lang="en-US" sz="2000" b="1" dirty="0" smtClean="0">
                <a:cs typeface="Times New Roman" pitchFamily="18" charset="0"/>
              </a:rPr>
              <a:t> </a:t>
            </a:r>
            <a:r>
              <a:rPr lang="en-US" sz="2000" b="1" dirty="0" err="1" smtClean="0">
                <a:cs typeface="Times New Roman" pitchFamily="18" charset="0"/>
              </a:rPr>
              <a:t>studi</a:t>
            </a:r>
            <a:r>
              <a:rPr lang="en-US" sz="2000" b="1" dirty="0" smtClean="0">
                <a:cs typeface="Times New Roman" pitchFamily="18" charset="0"/>
              </a:rPr>
              <a:t> </a:t>
            </a:r>
            <a:r>
              <a:rPr lang="en-US" sz="2000" b="1" dirty="0" err="1" smtClean="0">
                <a:cs typeface="Times New Roman" pitchFamily="18" charset="0"/>
              </a:rPr>
              <a:t>maupun</a:t>
            </a:r>
            <a:r>
              <a:rPr lang="en-US" sz="2000" b="1" dirty="0" smtClean="0">
                <a:cs typeface="Times New Roman" pitchFamily="18" charset="0"/>
              </a:rPr>
              <a:t> </a:t>
            </a:r>
            <a:r>
              <a:rPr lang="en-US" sz="2000" b="1" dirty="0" err="1" smtClean="0">
                <a:cs typeface="Times New Roman" pitchFamily="18" charset="0"/>
              </a:rPr>
              <a:t>pekerjaan</a:t>
            </a:r>
            <a:r>
              <a:rPr lang="en-US" sz="2000" b="1" dirty="0" smtClean="0">
                <a:cs typeface="Times New Roman" pitchFamily="18" charset="0"/>
              </a:rPr>
              <a:t>. </a:t>
            </a:r>
            <a:r>
              <a:rPr lang="en-US" sz="2000" b="1" dirty="0" err="1" smtClean="0">
                <a:cs typeface="Times New Roman" pitchFamily="18" charset="0"/>
              </a:rPr>
              <a:t>Kemampuan</a:t>
            </a:r>
            <a:r>
              <a:rPr lang="en-US" sz="2000" b="1" dirty="0" smtClean="0">
                <a:cs typeface="Times New Roman" pitchFamily="18" charset="0"/>
              </a:rPr>
              <a:t> </a:t>
            </a:r>
            <a:r>
              <a:rPr lang="en-US" sz="2000" b="1" dirty="0" err="1" smtClean="0">
                <a:cs typeface="Times New Roman" pitchFamily="18" charset="0"/>
              </a:rPr>
              <a:t>ini</a:t>
            </a:r>
            <a:r>
              <a:rPr lang="en-US" sz="2000" b="1" dirty="0" smtClean="0">
                <a:cs typeface="Times New Roman" pitchFamily="18" charset="0"/>
              </a:rPr>
              <a:t> </a:t>
            </a:r>
            <a:r>
              <a:rPr lang="en-US" sz="2000" b="1" dirty="0" err="1" smtClean="0">
                <a:cs typeface="Times New Roman" pitchFamily="18" charset="0"/>
              </a:rPr>
              <a:t>diperlukan</a:t>
            </a:r>
            <a:r>
              <a:rPr lang="en-US" sz="2000" b="1" dirty="0" smtClean="0">
                <a:cs typeface="Times New Roman" pitchFamily="18" charset="0"/>
              </a:rPr>
              <a:t> </a:t>
            </a:r>
            <a:r>
              <a:rPr lang="en-US" sz="2000" b="1" dirty="0" err="1" smtClean="0">
                <a:cs typeface="Times New Roman" pitchFamily="18" charset="0"/>
              </a:rPr>
              <a:t>sekali</a:t>
            </a:r>
            <a:r>
              <a:rPr lang="en-US" sz="2000" b="1" dirty="0" smtClean="0">
                <a:cs typeface="Times New Roman" pitchFamily="18" charset="0"/>
              </a:rPr>
              <a:t> </a:t>
            </a:r>
            <a:r>
              <a:rPr lang="en-US" sz="2000" b="1" dirty="0" err="1" smtClean="0">
                <a:cs typeface="Times New Roman" pitchFamily="18" charset="0"/>
              </a:rPr>
              <a:t>dalam</a:t>
            </a:r>
            <a:r>
              <a:rPr lang="en-US" sz="2000" b="1" dirty="0" smtClean="0">
                <a:cs typeface="Times New Roman" pitchFamily="18" charset="0"/>
              </a:rPr>
              <a:t> </a:t>
            </a:r>
            <a:r>
              <a:rPr lang="en-US" sz="2000" b="1" dirty="0" err="1" smtClean="0">
                <a:cs typeface="Times New Roman" pitchFamily="18" charset="0"/>
              </a:rPr>
              <a:t>bidang</a:t>
            </a:r>
            <a:r>
              <a:rPr lang="en-US" sz="2000" b="1" dirty="0" smtClean="0">
                <a:cs typeface="Times New Roman" pitchFamily="18" charset="0"/>
              </a:rPr>
              <a:t> </a:t>
            </a:r>
            <a:r>
              <a:rPr lang="en-US" sz="2000" b="1" dirty="0" err="1" smtClean="0">
                <a:cs typeface="Times New Roman" pitchFamily="18" charset="0"/>
              </a:rPr>
              <a:t>perencanaan</a:t>
            </a:r>
            <a:r>
              <a:rPr lang="en-US" sz="2000" b="1" dirty="0" smtClean="0">
                <a:cs typeface="Times New Roman" pitchFamily="18" charset="0"/>
              </a:rPr>
              <a:t>, </a:t>
            </a:r>
            <a:r>
              <a:rPr lang="en-US" sz="2000" b="1" dirty="0" err="1" smtClean="0">
                <a:cs typeface="Times New Roman" pitchFamily="18" charset="0"/>
              </a:rPr>
              <a:t>desain</a:t>
            </a:r>
            <a:r>
              <a:rPr lang="en-US" sz="2000" b="1" dirty="0" smtClean="0">
                <a:cs typeface="Times New Roman" pitchFamily="18" charset="0"/>
              </a:rPr>
              <a:t> </a:t>
            </a:r>
            <a:r>
              <a:rPr lang="en-US" sz="2000" b="1" dirty="0" err="1" smtClean="0">
                <a:cs typeface="Times New Roman" pitchFamily="18" charset="0"/>
              </a:rPr>
              <a:t>pakaran</a:t>
            </a:r>
            <a:r>
              <a:rPr lang="en-US" sz="2000" b="1" dirty="0" smtClean="0">
                <a:cs typeface="Times New Roman" pitchFamily="18" charset="0"/>
              </a:rPr>
              <a:t>, </a:t>
            </a:r>
            <a:r>
              <a:rPr lang="en-US" sz="2000" b="1" dirty="0" err="1" smtClean="0">
                <a:cs typeface="Times New Roman" pitchFamily="18" charset="0"/>
              </a:rPr>
              <a:t>arsitektur</a:t>
            </a:r>
            <a:r>
              <a:rPr lang="en-US" sz="2000" b="1" dirty="0" smtClean="0">
                <a:cs typeface="Times New Roman" pitchFamily="18" charset="0"/>
              </a:rPr>
              <a:t>, </a:t>
            </a:r>
            <a:r>
              <a:rPr lang="en-US" sz="2000" b="1" dirty="0" err="1" smtClean="0">
                <a:cs typeface="Times New Roman" pitchFamily="18" charset="0"/>
              </a:rPr>
              <a:t>seni</a:t>
            </a:r>
            <a:r>
              <a:rPr lang="en-US" sz="2000" b="1" dirty="0" smtClean="0">
                <a:cs typeface="Times New Roman" pitchFamily="18" charset="0"/>
              </a:rPr>
              <a:t>, </a:t>
            </a:r>
            <a:r>
              <a:rPr lang="en-US" sz="2000" b="1" dirty="0" err="1" smtClean="0">
                <a:cs typeface="Times New Roman" pitchFamily="18" charset="0"/>
              </a:rPr>
              <a:t>dekorasi</a:t>
            </a:r>
            <a:r>
              <a:rPr lang="en-US" sz="2000" b="1" dirty="0" smtClean="0">
                <a:cs typeface="Times New Roman" pitchFamily="18" charset="0"/>
              </a:rPr>
              <a:t>, </a:t>
            </a:r>
            <a:r>
              <a:rPr lang="en-US" sz="2000" b="1" dirty="0" err="1" smtClean="0">
                <a:cs typeface="Times New Roman" pitchFamily="18" charset="0"/>
              </a:rPr>
              <a:t>atau</a:t>
            </a:r>
            <a:r>
              <a:rPr lang="en-US" sz="2000" b="1" dirty="0" smtClean="0">
                <a:cs typeface="Times New Roman" pitchFamily="18" charset="0"/>
              </a:rPr>
              <a:t> </a:t>
            </a:r>
            <a:r>
              <a:rPr lang="en-US" sz="2000" b="1" dirty="0" err="1" smtClean="0">
                <a:cs typeface="Times New Roman" pitchFamily="18" charset="0"/>
              </a:rPr>
              <a:t>bidang-bidang</a:t>
            </a:r>
            <a:r>
              <a:rPr lang="en-US" sz="2000" b="1" dirty="0" smtClean="0">
                <a:cs typeface="Times New Roman" pitchFamily="18" charset="0"/>
              </a:rPr>
              <a:t> lain yang </a:t>
            </a:r>
            <a:r>
              <a:rPr lang="en-US" sz="2000" b="1" dirty="0" err="1" smtClean="0">
                <a:cs typeface="Times New Roman" pitchFamily="18" charset="0"/>
              </a:rPr>
              <a:t>membutuhkan</a:t>
            </a:r>
            <a:r>
              <a:rPr lang="en-US" sz="2000" b="1" dirty="0" smtClean="0">
                <a:cs typeface="Times New Roman" pitchFamily="18" charset="0"/>
              </a:rPr>
              <a:t> </a:t>
            </a:r>
            <a:r>
              <a:rPr lang="en-US" sz="2000" b="1" dirty="0" err="1" smtClean="0">
                <a:cs typeface="Times New Roman" pitchFamily="18" charset="0"/>
              </a:rPr>
              <a:t>pengamatan</a:t>
            </a:r>
            <a:r>
              <a:rPr lang="en-US" sz="2000" b="1" dirty="0" smtClean="0">
                <a:cs typeface="Times New Roman" pitchFamily="18" charset="0"/>
              </a:rPr>
              <a:t> </a:t>
            </a:r>
            <a:r>
              <a:rPr lang="en-US" sz="2000" b="1" dirty="0" err="1" smtClean="0">
                <a:cs typeface="Times New Roman" pitchFamily="18" charset="0"/>
              </a:rPr>
              <a:t>tiga</a:t>
            </a:r>
            <a:r>
              <a:rPr lang="en-US" sz="2000" b="1" dirty="0" smtClean="0">
                <a:cs typeface="Times New Roman" pitchFamily="18" charset="0"/>
              </a:rPr>
              <a:t> </a:t>
            </a:r>
            <a:r>
              <a:rPr lang="en-US" sz="2000" b="1" dirty="0" err="1" smtClean="0">
                <a:cs typeface="Times New Roman" pitchFamily="18" charset="0"/>
              </a:rPr>
              <a:t>dimensi</a:t>
            </a:r>
            <a:r>
              <a:rPr lang="en-US" sz="2000" b="1" dirty="0" smtClean="0">
                <a:cs typeface="Times New Roman" pitchFamily="18" charset="0"/>
              </a:rPr>
              <a:t>. </a:t>
            </a:r>
          </a:p>
          <a:p>
            <a:pPr marL="0" indent="0" algn="just" eaLnBrk="1" fontAlgn="auto" hangingPunct="1">
              <a:spcAft>
                <a:spcPts val="0"/>
              </a:spcAft>
              <a:buClr>
                <a:schemeClr val="bg1">
                  <a:lumMod val="95000"/>
                </a:schemeClr>
              </a:buClr>
              <a:buFont typeface="Arial" pitchFamily="34" charset="0"/>
              <a:buNone/>
              <a:defRPr/>
            </a:pPr>
            <a:endParaRPr lang="id-ID" sz="2000" b="1" dirty="0" smtClean="0">
              <a:cs typeface="Times New Roman" pitchFamily="18" charset="0"/>
            </a:endParaRPr>
          </a:p>
          <a:p>
            <a:pPr marL="0" indent="0" algn="just" eaLnBrk="1" fontAlgn="auto" hangingPunct="1">
              <a:spcAft>
                <a:spcPts val="0"/>
              </a:spcAft>
              <a:buClr>
                <a:schemeClr val="bg1">
                  <a:lumMod val="95000"/>
                </a:schemeClr>
              </a:buClr>
              <a:buFont typeface="Arial" pitchFamily="34" charset="0"/>
              <a:buNone/>
              <a:defRPr/>
            </a:pPr>
            <a:r>
              <a:rPr lang="en-US" sz="2000" b="1" dirty="0" err="1" smtClean="0">
                <a:cs typeface="Times New Roman" pitchFamily="18" charset="0"/>
              </a:rPr>
              <a:t>Bentuk</a:t>
            </a:r>
            <a:r>
              <a:rPr lang="en-US" sz="2000" b="1" dirty="0" smtClean="0">
                <a:cs typeface="Times New Roman" pitchFamily="18" charset="0"/>
              </a:rPr>
              <a:t> yang </a:t>
            </a:r>
            <a:r>
              <a:rPr lang="en-US" sz="2000" b="1" dirty="0" err="1" smtClean="0">
                <a:cs typeface="Times New Roman" pitchFamily="18" charset="0"/>
              </a:rPr>
              <a:t>tersedia</a:t>
            </a:r>
            <a:r>
              <a:rPr lang="en-US" sz="2000" b="1" dirty="0" smtClean="0">
                <a:cs typeface="Times New Roman" pitchFamily="18" charset="0"/>
              </a:rPr>
              <a:t>: (a) </a:t>
            </a:r>
            <a:r>
              <a:rPr lang="en-US" sz="2000" b="1" dirty="0" err="1" smtClean="0">
                <a:cs typeface="Times New Roman" pitchFamily="18" charset="0"/>
              </a:rPr>
              <a:t>tes</a:t>
            </a:r>
            <a:r>
              <a:rPr lang="en-US" sz="2000" b="1" dirty="0" smtClean="0">
                <a:cs typeface="Times New Roman" pitchFamily="18" charset="0"/>
              </a:rPr>
              <a:t> </a:t>
            </a:r>
            <a:r>
              <a:rPr lang="en-US" sz="2000" b="1" dirty="0" err="1" smtClean="0">
                <a:cs typeface="Times New Roman" pitchFamily="18" charset="0"/>
              </a:rPr>
              <a:t>pola</a:t>
            </a:r>
            <a:r>
              <a:rPr lang="en-US" sz="2000" b="1" dirty="0" smtClean="0">
                <a:cs typeface="Times New Roman" pitchFamily="18" charset="0"/>
              </a:rPr>
              <a:t> yang </a:t>
            </a:r>
            <a:r>
              <a:rPr lang="en-US" sz="2000" b="1" dirty="0" err="1" smtClean="0">
                <a:cs typeface="Times New Roman" pitchFamily="18" charset="0"/>
              </a:rPr>
              <a:t>diperbanyak</a:t>
            </a:r>
            <a:r>
              <a:rPr lang="en-US" sz="2000" b="1" dirty="0" smtClean="0">
                <a:cs typeface="Times New Roman" pitchFamily="18" charset="0"/>
              </a:rPr>
              <a:t> </a:t>
            </a:r>
            <a:r>
              <a:rPr lang="en-US" sz="2000" b="1" dirty="0" err="1" smtClean="0">
                <a:cs typeface="Times New Roman" pitchFamily="18" charset="0"/>
              </a:rPr>
              <a:t>oleh</a:t>
            </a:r>
            <a:r>
              <a:rPr lang="en-US" sz="2000" b="1" dirty="0" smtClean="0">
                <a:cs typeface="Times New Roman" pitchFamily="18" charset="0"/>
              </a:rPr>
              <a:t> </a:t>
            </a:r>
            <a:r>
              <a:rPr lang="en-US" sz="2000" b="1" dirty="0" err="1" smtClean="0">
                <a:cs typeface="Times New Roman" pitchFamily="18" charset="0"/>
              </a:rPr>
              <a:t>fakultas</a:t>
            </a:r>
            <a:r>
              <a:rPr lang="en-US" sz="2000" b="1" dirty="0" smtClean="0">
                <a:cs typeface="Times New Roman" pitchFamily="18" charset="0"/>
              </a:rPr>
              <a:t> </a:t>
            </a:r>
            <a:r>
              <a:rPr lang="en-US" sz="2000" b="1" dirty="0" err="1" smtClean="0">
                <a:cs typeface="Times New Roman" pitchFamily="18" charset="0"/>
              </a:rPr>
              <a:t>psikologi</a:t>
            </a:r>
            <a:r>
              <a:rPr lang="en-US" sz="2000" b="1" dirty="0" smtClean="0">
                <a:cs typeface="Times New Roman" pitchFamily="18" charset="0"/>
              </a:rPr>
              <a:t> </a:t>
            </a:r>
            <a:r>
              <a:rPr lang="en-US" sz="2000" b="1" dirty="0" err="1" smtClean="0">
                <a:cs typeface="Times New Roman" pitchFamily="18" charset="0"/>
              </a:rPr>
              <a:t>ialah</a:t>
            </a:r>
            <a:r>
              <a:rPr lang="en-US" sz="2000" b="1" dirty="0" smtClean="0">
                <a:cs typeface="Times New Roman" pitchFamily="18" charset="0"/>
              </a:rPr>
              <a:t> </a:t>
            </a:r>
            <a:r>
              <a:rPr lang="en-US" sz="2000" b="1" dirty="0" err="1" smtClean="0">
                <a:cs typeface="Times New Roman" pitchFamily="18" charset="0"/>
              </a:rPr>
              <a:t>edisi</a:t>
            </a:r>
            <a:r>
              <a:rPr lang="en-US" sz="2000" b="1" dirty="0" smtClean="0">
                <a:cs typeface="Times New Roman" pitchFamily="18" charset="0"/>
              </a:rPr>
              <a:t> </a:t>
            </a:r>
            <a:r>
              <a:rPr lang="en-US" sz="2000" b="1" dirty="0" err="1" smtClean="0">
                <a:cs typeface="Times New Roman" pitchFamily="18" charset="0"/>
              </a:rPr>
              <a:t>tahun</a:t>
            </a:r>
            <a:r>
              <a:rPr lang="en-US" sz="2000" b="1" dirty="0" smtClean="0">
                <a:cs typeface="Times New Roman" pitchFamily="18" charset="0"/>
              </a:rPr>
              <a:t> 1952. </a:t>
            </a:r>
            <a:r>
              <a:rPr lang="en-US" sz="2000" b="1" dirty="0" err="1" smtClean="0">
                <a:cs typeface="Times New Roman" pitchFamily="18" charset="0"/>
              </a:rPr>
              <a:t>Tes</a:t>
            </a:r>
            <a:r>
              <a:rPr lang="en-US" sz="2000" b="1" dirty="0" smtClean="0">
                <a:cs typeface="Times New Roman" pitchFamily="18" charset="0"/>
              </a:rPr>
              <a:t> </a:t>
            </a:r>
            <a:r>
              <a:rPr lang="en-US" sz="2000" b="1" dirty="0" err="1" smtClean="0">
                <a:cs typeface="Times New Roman" pitchFamily="18" charset="0"/>
              </a:rPr>
              <a:t>ini</a:t>
            </a:r>
            <a:r>
              <a:rPr lang="en-US" sz="2000" b="1" dirty="0" smtClean="0">
                <a:cs typeface="Times New Roman" pitchFamily="18" charset="0"/>
              </a:rPr>
              <a:t> </a:t>
            </a:r>
            <a:r>
              <a:rPr lang="en-US" sz="2000" b="1" dirty="0" err="1" smtClean="0">
                <a:cs typeface="Times New Roman" pitchFamily="18" charset="0"/>
              </a:rPr>
              <a:t>berupa</a:t>
            </a:r>
            <a:r>
              <a:rPr lang="en-US" sz="2000" b="1" dirty="0" smtClean="0">
                <a:cs typeface="Times New Roman" pitchFamily="18" charset="0"/>
              </a:rPr>
              <a:t> </a:t>
            </a:r>
            <a:r>
              <a:rPr lang="en-US" sz="2000" b="1" dirty="0" err="1" smtClean="0">
                <a:cs typeface="Times New Roman" pitchFamily="18" charset="0"/>
              </a:rPr>
              <a:t>buku</a:t>
            </a:r>
            <a:r>
              <a:rPr lang="en-US" sz="2000" b="1" dirty="0" smtClean="0">
                <a:cs typeface="Times New Roman" pitchFamily="18" charset="0"/>
              </a:rPr>
              <a:t> </a:t>
            </a:r>
            <a:r>
              <a:rPr lang="en-US" sz="2000" b="1" dirty="0" err="1" smtClean="0">
                <a:cs typeface="Times New Roman" pitchFamily="18" charset="0"/>
              </a:rPr>
              <a:t>cetakan</a:t>
            </a:r>
            <a:r>
              <a:rPr lang="en-US" sz="2000" b="1" dirty="0" smtClean="0">
                <a:cs typeface="Times New Roman" pitchFamily="18" charset="0"/>
              </a:rPr>
              <a:t>, </a:t>
            </a:r>
            <a:r>
              <a:rPr lang="en-US" sz="2000" b="1" dirty="0" err="1" smtClean="0">
                <a:cs typeface="Times New Roman" pitchFamily="18" charset="0"/>
              </a:rPr>
              <a:t>halaman</a:t>
            </a:r>
            <a:r>
              <a:rPr lang="en-US" sz="2000" b="1" dirty="0" smtClean="0">
                <a:cs typeface="Times New Roman" pitchFamily="18" charset="0"/>
              </a:rPr>
              <a:t> </a:t>
            </a:r>
            <a:r>
              <a:rPr lang="en-US" sz="2000" b="1" dirty="0" err="1" smtClean="0">
                <a:cs typeface="Times New Roman" pitchFamily="18" charset="0"/>
              </a:rPr>
              <a:t>pertama</a:t>
            </a:r>
            <a:r>
              <a:rPr lang="en-US" sz="2000" b="1" dirty="0" smtClean="0">
                <a:cs typeface="Times New Roman" pitchFamily="18" charset="0"/>
              </a:rPr>
              <a:t> </a:t>
            </a:r>
            <a:r>
              <a:rPr lang="en-US" sz="2000" b="1" dirty="0" err="1" smtClean="0">
                <a:cs typeface="Times New Roman" pitchFamily="18" charset="0"/>
              </a:rPr>
              <a:t>tertulis</a:t>
            </a:r>
            <a:r>
              <a:rPr lang="en-US" sz="2000" b="1" dirty="0" smtClean="0">
                <a:cs typeface="Times New Roman" pitchFamily="18" charset="0"/>
              </a:rPr>
              <a:t> </a:t>
            </a:r>
            <a:r>
              <a:rPr lang="en-US" sz="2000" b="1" dirty="0" err="1" smtClean="0">
                <a:cs typeface="Times New Roman" pitchFamily="18" charset="0"/>
              </a:rPr>
              <a:t>petunjuk</a:t>
            </a:r>
            <a:r>
              <a:rPr lang="en-US" sz="2000" b="1" dirty="0" smtClean="0">
                <a:cs typeface="Times New Roman" pitchFamily="18" charset="0"/>
              </a:rPr>
              <a:t> </a:t>
            </a:r>
            <a:r>
              <a:rPr lang="en-US" sz="2000" b="1" dirty="0" err="1" smtClean="0">
                <a:cs typeface="Times New Roman" pitchFamily="18" charset="0"/>
              </a:rPr>
              <a:t>pengerjaan</a:t>
            </a:r>
            <a:r>
              <a:rPr lang="en-US" sz="2000" b="1" dirty="0" smtClean="0">
                <a:cs typeface="Times New Roman" pitchFamily="18" charset="0"/>
              </a:rPr>
              <a:t>, </a:t>
            </a:r>
            <a:r>
              <a:rPr lang="en-US" sz="2000" b="1" dirty="0" err="1" smtClean="0">
                <a:cs typeface="Times New Roman" pitchFamily="18" charset="0"/>
              </a:rPr>
              <a:t>soal</a:t>
            </a:r>
            <a:r>
              <a:rPr lang="en-US" sz="2000" b="1" dirty="0" smtClean="0">
                <a:cs typeface="Times New Roman" pitchFamily="18" charset="0"/>
              </a:rPr>
              <a:t> 40, </a:t>
            </a:r>
            <a:r>
              <a:rPr lang="en-US" sz="2000" b="1" dirty="0" err="1" smtClean="0">
                <a:cs typeface="Times New Roman" pitchFamily="18" charset="0"/>
              </a:rPr>
              <a:t>lembar</a:t>
            </a:r>
            <a:r>
              <a:rPr lang="en-US" sz="2000" b="1" dirty="0" smtClean="0">
                <a:cs typeface="Times New Roman" pitchFamily="18" charset="0"/>
              </a:rPr>
              <a:t> </a:t>
            </a:r>
            <a:r>
              <a:rPr lang="en-US" sz="2000" b="1" dirty="0" err="1" smtClean="0">
                <a:cs typeface="Times New Roman" pitchFamily="18" charset="0"/>
              </a:rPr>
              <a:t>jawaban</a:t>
            </a:r>
            <a:r>
              <a:rPr lang="en-US" sz="2000" b="1" dirty="0" smtClean="0">
                <a:cs typeface="Times New Roman" pitchFamily="18" charset="0"/>
              </a:rPr>
              <a:t> </a:t>
            </a:r>
            <a:r>
              <a:rPr lang="en-US" sz="2000" b="1" dirty="0" err="1" smtClean="0">
                <a:cs typeface="Times New Roman" pitchFamily="18" charset="0"/>
              </a:rPr>
              <a:t>terpisah</a:t>
            </a:r>
            <a:r>
              <a:rPr lang="en-US" sz="2000" b="1" dirty="0" smtClean="0">
                <a:cs typeface="Times New Roman" pitchFamily="18" charset="0"/>
              </a:rPr>
              <a:t>. (b) </a:t>
            </a:r>
            <a:r>
              <a:rPr lang="en-US" sz="2000" b="1" dirty="0" err="1" smtClean="0">
                <a:cs typeface="Times New Roman" pitchFamily="18" charset="0"/>
              </a:rPr>
              <a:t>ada</a:t>
            </a:r>
            <a:r>
              <a:rPr lang="en-US" sz="2000" b="1" dirty="0" smtClean="0">
                <a:cs typeface="Times New Roman" pitchFamily="18" charset="0"/>
              </a:rPr>
              <a:t> </a:t>
            </a:r>
            <a:r>
              <a:rPr lang="en-US" sz="2000" b="1" dirty="0" err="1" smtClean="0">
                <a:cs typeface="Times New Roman" pitchFamily="18" charset="0"/>
              </a:rPr>
              <a:t>edisi</a:t>
            </a:r>
            <a:r>
              <a:rPr lang="en-US" sz="2000" b="1" dirty="0" smtClean="0">
                <a:cs typeface="Times New Roman" pitchFamily="18" charset="0"/>
              </a:rPr>
              <a:t> 1961, </a:t>
            </a:r>
            <a:r>
              <a:rPr lang="en-US" sz="2000" b="1" dirty="0" err="1" smtClean="0">
                <a:cs typeface="Times New Roman" pitchFamily="18" charset="0"/>
              </a:rPr>
              <a:t>soal</a:t>
            </a:r>
            <a:r>
              <a:rPr lang="en-US" sz="2000" b="1" dirty="0" smtClean="0">
                <a:cs typeface="Times New Roman" pitchFamily="18" charset="0"/>
              </a:rPr>
              <a:t> 60, </a:t>
            </a:r>
            <a:r>
              <a:rPr lang="en-US" sz="2000" b="1" dirty="0" err="1" smtClean="0">
                <a:cs typeface="Times New Roman" pitchFamily="18" charset="0"/>
              </a:rPr>
              <a:t>dengan</a:t>
            </a:r>
            <a:r>
              <a:rPr lang="en-US" sz="2000" b="1" dirty="0" smtClean="0">
                <a:cs typeface="Times New Roman" pitchFamily="18" charset="0"/>
              </a:rPr>
              <a:t> </a:t>
            </a:r>
            <a:r>
              <a:rPr lang="en-US" sz="2000" b="1" dirty="0" err="1" smtClean="0">
                <a:cs typeface="Times New Roman" pitchFamily="18" charset="0"/>
              </a:rPr>
              <a:t>nama</a:t>
            </a:r>
            <a:r>
              <a:rPr lang="en-US" sz="2000" b="1" dirty="0" smtClean="0">
                <a:cs typeface="Times New Roman" pitchFamily="18" charset="0"/>
              </a:rPr>
              <a:t> </a:t>
            </a:r>
            <a:r>
              <a:rPr lang="en-US" sz="2000" b="1" dirty="0" err="1" smtClean="0">
                <a:cs typeface="Times New Roman" pitchFamily="18" charset="0"/>
              </a:rPr>
              <a:t>Tes</a:t>
            </a:r>
            <a:r>
              <a:rPr lang="en-US" sz="2000" b="1" dirty="0" smtClean="0">
                <a:cs typeface="Times New Roman" pitchFamily="18" charset="0"/>
              </a:rPr>
              <a:t> </a:t>
            </a:r>
            <a:r>
              <a:rPr lang="en-US" sz="2000" b="1" dirty="0" err="1" smtClean="0">
                <a:cs typeface="Times New Roman" pitchFamily="18" charset="0"/>
              </a:rPr>
              <a:t>Ruang</a:t>
            </a:r>
            <a:r>
              <a:rPr lang="en-US" sz="2000" b="1" dirty="0" smtClean="0">
                <a:cs typeface="Times New Roman" pitchFamily="18" charset="0"/>
              </a:rPr>
              <a:t> </a:t>
            </a:r>
            <a:r>
              <a:rPr lang="en-US" sz="2000" b="1" dirty="0" err="1" smtClean="0">
                <a:cs typeface="Times New Roman" pitchFamily="18" charset="0"/>
              </a:rPr>
              <a:t>Bidang</a:t>
            </a:r>
            <a:r>
              <a:rPr lang="en-US" sz="2000" b="1" dirty="0" smtClean="0">
                <a:cs typeface="Times New Roman" pitchFamily="18" charset="0"/>
              </a:rPr>
              <a:t> (C5).    </a:t>
            </a:r>
          </a:p>
          <a:p>
            <a:pPr marL="320040" indent="-320040" eaLnBrk="1" fontAlgn="auto" hangingPunct="1">
              <a:spcAft>
                <a:spcPts val="0"/>
              </a:spcAft>
              <a:buClr>
                <a:schemeClr val="bg1">
                  <a:lumMod val="95000"/>
                </a:schemeClr>
              </a:buClr>
              <a:buFont typeface="Arial" pitchFamily="34" charset="0"/>
              <a:buChar char="•"/>
              <a:defRPr/>
            </a:pPr>
            <a:endParaRPr lang="id-ID"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158</TotalTime>
  <Words>1267</Words>
  <Application>Microsoft Office PowerPoint</Application>
  <PresentationFormat>On-screen Show (4:3)</PresentationFormat>
  <Paragraphs>384</Paragraphs>
  <Slides>45</Slides>
  <Notes>1</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Paper</vt:lpstr>
      <vt:lpstr>DAT (Differential Aptitude Test)</vt:lpstr>
      <vt:lpstr>DAT (Differential Aptitude Test)</vt:lpstr>
      <vt:lpstr>Slide 3</vt:lpstr>
      <vt:lpstr>Slide 4</vt:lpstr>
      <vt:lpstr>Kelima Tes tersebut ialah</vt:lpstr>
      <vt:lpstr>Cara penyajian tes ini dapat dilakukan secara individual maupun klasikal</vt:lpstr>
      <vt:lpstr>Slide 7</vt:lpstr>
      <vt:lpstr>Cara penyajian tes ini dapat dilakukan secara individual maupun klasikal</vt:lpstr>
      <vt:lpstr>Slide 9</vt:lpstr>
      <vt:lpstr>Slide 10</vt:lpstr>
      <vt:lpstr> 5. Mechanical Reasoning  (Tes Pengertian Mekanik)</vt:lpstr>
      <vt:lpstr>6. Clerical Speed and Accuracy  (Tes Cepat – Teliti)</vt:lpstr>
      <vt:lpstr>Slide 13</vt:lpstr>
      <vt:lpstr>Slide 14</vt:lpstr>
      <vt:lpstr>DAT </vt:lpstr>
      <vt:lpstr>Slide 16</vt:lpstr>
      <vt:lpstr>Slide 17</vt:lpstr>
      <vt:lpstr>Slide 18</vt:lpstr>
      <vt:lpstr>Slide 19</vt:lpstr>
      <vt:lpstr>FACT (Flanagan Aptitude Classification Test) </vt:lpstr>
      <vt:lpstr>Slide 21</vt:lpstr>
      <vt:lpstr>FACT terdiri dari 19 subtes, yaitu: </vt:lpstr>
      <vt:lpstr>Slide 23</vt:lpstr>
      <vt:lpstr>Slide 24</vt:lpstr>
      <vt:lpstr>Slide 25</vt:lpstr>
      <vt:lpstr>Slide 26</vt:lpstr>
      <vt:lpstr>Slide 27</vt:lpstr>
      <vt:lpstr>Slide 28</vt:lpstr>
      <vt:lpstr>Slide 29</vt:lpstr>
      <vt:lpstr>Slide 30</vt:lpstr>
      <vt:lpstr>Slide 31</vt:lpstr>
      <vt:lpstr>Slide 32</vt:lpstr>
      <vt:lpstr>GATB (General Aptitude Test Battery)</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 (Flanagan Aptitude Classification Test)</dc:title>
  <dc:creator>Hp</dc:creator>
  <cp:lastModifiedBy>user</cp:lastModifiedBy>
  <cp:revision>14</cp:revision>
  <dcterms:created xsi:type="dcterms:W3CDTF">2012-04-21T14:55:05Z</dcterms:created>
  <dcterms:modified xsi:type="dcterms:W3CDTF">2020-03-30T16:34:39Z</dcterms:modified>
</cp:coreProperties>
</file>